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2.xml" ContentType="application/inkml+xml"/>
  <Override PartName="/ppt/ink/ink3.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0"/>
  </p:notesMasterIdLst>
  <p:sldIdLst>
    <p:sldId id="256" r:id="rId2"/>
    <p:sldId id="299" r:id="rId3"/>
    <p:sldId id="259" r:id="rId4"/>
    <p:sldId id="258" r:id="rId5"/>
    <p:sldId id="260" r:id="rId6"/>
    <p:sldId id="271" r:id="rId7"/>
    <p:sldId id="269" r:id="rId8"/>
    <p:sldId id="263" r:id="rId9"/>
    <p:sldId id="268" r:id="rId10"/>
    <p:sldId id="298" r:id="rId11"/>
    <p:sldId id="296" r:id="rId12"/>
    <p:sldId id="270" r:id="rId13"/>
    <p:sldId id="274" r:id="rId14"/>
    <p:sldId id="275" r:id="rId15"/>
    <p:sldId id="267" r:id="rId16"/>
    <p:sldId id="273" r:id="rId17"/>
    <p:sldId id="272" r:id="rId18"/>
    <p:sldId id="291" r:id="rId19"/>
    <p:sldId id="262" r:id="rId20"/>
    <p:sldId id="290" r:id="rId21"/>
    <p:sldId id="264" r:id="rId22"/>
    <p:sldId id="295" r:id="rId23"/>
    <p:sldId id="294" r:id="rId24"/>
    <p:sldId id="289" r:id="rId25"/>
    <p:sldId id="288" r:id="rId26"/>
    <p:sldId id="292" r:id="rId27"/>
    <p:sldId id="276" r:id="rId28"/>
    <p:sldId id="293" r:id="rId29"/>
  </p:sldIdLst>
  <p:sldSz cx="12192000" cy="6858000"/>
  <p:notesSz cx="6858000" cy="9144000"/>
  <p:defaultTextStyle>
    <a:defPPr>
      <a:defRPr lang="en-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C1713BC-1A10-B743-9FDB-D228AC32C39B}">
          <p14:sldIdLst>
            <p14:sldId id="256"/>
            <p14:sldId id="299"/>
            <p14:sldId id="259"/>
            <p14:sldId id="258"/>
            <p14:sldId id="260"/>
            <p14:sldId id="271"/>
          </p14:sldIdLst>
        </p14:section>
        <p14:section name="RShiny App" id="{517A4547-D94D-504A-8014-2ED82CA4B673}">
          <p14:sldIdLst>
            <p14:sldId id="269"/>
            <p14:sldId id="263"/>
            <p14:sldId id="268"/>
            <p14:sldId id="298"/>
            <p14:sldId id="296"/>
            <p14:sldId id="270"/>
            <p14:sldId id="274"/>
            <p14:sldId id="275"/>
          </p14:sldIdLst>
        </p14:section>
        <p14:section name="Limitations" id="{53E9481F-91D2-3F44-BCB0-B08D8671D8FA}">
          <p14:sldIdLst>
            <p14:sldId id="267"/>
            <p14:sldId id="273"/>
            <p14:sldId id="272"/>
          </p14:sldIdLst>
        </p14:section>
        <p14:section name="Database" id="{F96227AD-8F1B-7D49-A050-86768A48E8AA}">
          <p14:sldIdLst>
            <p14:sldId id="291"/>
            <p14:sldId id="262"/>
            <p14:sldId id="290"/>
          </p14:sldIdLst>
        </p14:section>
        <p14:section name="Good practice" id="{8F0347BD-BFEC-C040-B444-942F2242009B}">
          <p14:sldIdLst>
            <p14:sldId id="264"/>
            <p14:sldId id="295"/>
            <p14:sldId id="294"/>
          </p14:sldIdLst>
        </p14:section>
        <p14:section name="Conclusion" id="{BE74CEA8-6906-C64C-869E-76D8DBCC4B59}">
          <p14:sldIdLst>
            <p14:sldId id="289"/>
            <p14:sldId id="288"/>
          </p14:sldIdLst>
        </p14:section>
        <p14:section name="Supplementary info" id="{CC5F85AF-CB70-C24C-B6AB-3E4D2E53FAEE}">
          <p14:sldIdLst>
            <p14:sldId id="292"/>
            <p14:sldId id="276"/>
            <p14:sldId id="29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1F1F"/>
    <a:srgbClr val="7E7979"/>
    <a:srgbClr val="034C9C"/>
    <a:srgbClr val="3333B3"/>
    <a:srgbClr val="252581"/>
    <a:srgbClr val="181854"/>
    <a:srgbClr val="2626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6302"/>
    <p:restoredTop sz="82857"/>
  </p:normalViewPr>
  <p:slideViewPr>
    <p:cSldViewPr snapToGrid="0">
      <p:cViewPr>
        <p:scale>
          <a:sx n="46" d="100"/>
          <a:sy n="46" d="100"/>
        </p:scale>
        <p:origin x="-144" y="4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3T11:51:19.608"/>
    </inkml:context>
    <inkml:brush xml:id="br0">
      <inkml:brushProperty name="width" value="0.035" units="cm"/>
      <inkml:brushProperty name="height" value="0.035" units="cm"/>
      <inkml:brushProperty name="color" value="#FFC114"/>
    </inkml:brush>
  </inkml:definitions>
  <inkml:trace contextRef="#ctx0" brushRef="#br0">0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2:29:49.402"/>
    </inkml:context>
    <inkml:brush xml:id="br0">
      <inkml:brushProperty name="width" value="0.35" units="cm"/>
      <inkml:brushProperty name="height" value="0.35" units="cm"/>
      <inkml:brushProperty name="color" value="#FFFFFF"/>
    </inkml:brush>
  </inkml:definitions>
  <inkml:trace contextRef="#ctx0" brushRef="#br0">0 92 24575,'54'0'0,"2"0"0,-30 0 0,17 0 0,-16 0 0,26-6 0,-17 1 0,11-5 0,-19 0 0,3 2 0,1-2 0,0 3 0,5-1 0,-1 1 0,-3 3 0,-2-2 0,-4 5 0,-4-5 0,-4 5 0,-4-2 0,-4 3 0,-2 0 0,1 0 0,-2 0 0,2 0 0,0 0 0,-2 0 0,-1 10 0,-2-6 0,-2 11 0,2-3 0,-2 3 0,4 4 0,-4 3 0,2-3 0,-4 4 0,4-8 0,-4 3 0,2-6 0,-3 3 0,0-4 0,0-2 0,0 1 0,0-1 0,0 5 0,0-2 0,0 3 0,0-4 0,0 1 0,0-4 0,0 3 0,0-3 0,0 3 0,-12-3 0,1 0 0,-11 0 0,3-1 0,-3 6 0,-1-6 0,-1 5 0,-6-4 0,5 1 0,-6-2 0,4 0 0,4-1 0,-4 1 0,8-4 0,-4 0 0,8-3 0,-3 3 0,6-2 0,-3 2 0,0-1 0,3-1 0,-2 2 0,2-3 0,1 2 0,2-1 0,-1 1 0,1 1 0,0-2 0,-1 3 0,1-3 0,1 4 0,-2-5 0,1 5 0,1-5 0,-2 2 0,1 1 0,-2-3 0,3 3 0,-2-1 0,2-2 0,-4 3 0,1-3 0,-2 0 0,2 0 0,0 0 0,-1 0 0,3 2 0,-1-1 0,41 1 0,-11-2 0,34 0 0,-22 0 0,9 0 0,-8 0 0,8 0 0,1 0 0,-9 0 0,7-3 0,-11-1 0,2 0 0,-4-2 0,-4 2 0,3-3 0,-2 1 0,-1-1 0,3 0 0,-3 1 0,1-1 0,2 0 0,-7 1 0,4 0 0,-8 0 0,3-1 0,-6 2 0,0-1 0,-4 3 0,-1-2 0,1 4 0,2-3 0,0 1 0,-2 0 0,4-1 0,-6 3 0,5-3 0,-1 3 0,-4-4 0,6 5 0,-4-2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6T12:29:50.647"/>
    </inkml:context>
    <inkml:brush xml:id="br0">
      <inkml:brushProperty name="width" value="0.35" units="cm"/>
      <inkml:brushProperty name="height" value="0.35" units="cm"/>
      <inkml:brushProperty name="color" value="#FFFFFF"/>
    </inkml:brush>
  </inkml:definitions>
  <inkml:trace contextRef="#ctx0" brushRef="#br0">0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0F7430-1914-A14C-89D0-3B8DA35FDBFD}" type="datetimeFigureOut">
              <a:rPr lang="en-FR" smtClean="0"/>
              <a:t>17/05/2024</a:t>
            </a:fld>
            <a:endParaRPr lang="en-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262628-D0C4-E54C-895C-99192CA3A4C9}" type="slidenum">
              <a:rPr lang="en-FR" smtClean="0"/>
              <a:t>‹#›</a:t>
            </a:fld>
            <a:endParaRPr lang="en-FR"/>
          </a:p>
        </p:txBody>
      </p:sp>
    </p:spTree>
    <p:extLst>
      <p:ext uri="{BB962C8B-B14F-4D97-AF65-F5344CB8AC3E}">
        <p14:creationId xmlns:p14="http://schemas.microsoft.com/office/powerpoint/2010/main" val="7641544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everybody, for today’s lab meeting I will present you a development that I did to easily visualize the lab’s scRNA-seq  dataset. </a:t>
            </a:r>
          </a:p>
        </p:txBody>
      </p:sp>
      <p:sp>
        <p:nvSpPr>
          <p:cNvPr id="4" name="Slide Number Placeholder 3"/>
          <p:cNvSpPr>
            <a:spLocks noGrp="1"/>
          </p:cNvSpPr>
          <p:nvPr>
            <p:ph type="sldNum" sz="quarter" idx="5"/>
          </p:nvPr>
        </p:nvSpPr>
        <p:spPr/>
        <p:txBody>
          <a:bodyPr/>
          <a:lstStyle/>
          <a:p>
            <a:fld id="{EF262628-D0C4-E54C-895C-99192CA3A4C9}" type="slidenum">
              <a:rPr lang="en-FR" smtClean="0"/>
              <a:t>1</a:t>
            </a:fld>
            <a:endParaRPr lang="en-FR"/>
          </a:p>
        </p:txBody>
      </p:sp>
    </p:spTree>
    <p:extLst>
      <p:ext uri="{BB962C8B-B14F-4D97-AF65-F5344CB8AC3E}">
        <p14:creationId xmlns:p14="http://schemas.microsoft.com/office/powerpoint/2010/main" val="3496132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latin typeface="Helvetica" pitchFamily="2" charset="0"/>
              </a:rPr>
              <a:t>Cellxgene</a:t>
            </a:r>
            <a:r>
              <a:rPr lang="en-GB" dirty="0">
                <a:latin typeface="Helvetica" pitchFamily="2" charset="0"/>
              </a:rPr>
              <a:t> on a self host ?</a:t>
            </a:r>
          </a:p>
          <a:p>
            <a:r>
              <a:rPr lang="en-GB" dirty="0"/>
              <a:t>More time to implement changes </a:t>
            </a:r>
          </a:p>
          <a:p>
            <a:endParaRPr lang="en-GB" dirty="0"/>
          </a:p>
          <a:p>
            <a:r>
              <a:rPr lang="en-GB" dirty="0"/>
              <a:t>buff/cache" is </a:t>
            </a:r>
            <a:r>
              <a:rPr lang="en-GB" b="1" dirty="0"/>
              <a:t>the amount of memory used for file system buffers and cache</a:t>
            </a:r>
            <a:r>
              <a:rPr lang="en-GB" dirty="0"/>
              <a:t>. This memory usage is a crucial part of how Linux manages and optimizes system performance</a:t>
            </a:r>
          </a:p>
        </p:txBody>
      </p:sp>
      <p:sp>
        <p:nvSpPr>
          <p:cNvPr id="4" name="Slide Number Placeholder 3"/>
          <p:cNvSpPr>
            <a:spLocks noGrp="1"/>
          </p:cNvSpPr>
          <p:nvPr>
            <p:ph type="sldNum" sz="quarter" idx="5"/>
          </p:nvPr>
        </p:nvSpPr>
        <p:spPr/>
        <p:txBody>
          <a:bodyPr/>
          <a:lstStyle/>
          <a:p>
            <a:fld id="{EF262628-D0C4-E54C-895C-99192CA3A4C9}" type="slidenum">
              <a:rPr lang="en-FR" smtClean="0"/>
              <a:t>17</a:t>
            </a:fld>
            <a:endParaRPr lang="en-FR"/>
          </a:p>
        </p:txBody>
      </p:sp>
    </p:spTree>
    <p:extLst>
      <p:ext uri="{BB962C8B-B14F-4D97-AF65-F5344CB8AC3E}">
        <p14:creationId xmlns:p14="http://schemas.microsoft.com/office/powerpoint/2010/main" val="1757294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F262628-D0C4-E54C-895C-99192CA3A4C9}" type="slidenum">
              <a:rPr lang="en-FR" smtClean="0"/>
              <a:t>19</a:t>
            </a:fld>
            <a:endParaRPr lang="en-FR"/>
          </a:p>
        </p:txBody>
      </p:sp>
    </p:spTree>
    <p:extLst>
      <p:ext uri="{BB962C8B-B14F-4D97-AF65-F5344CB8AC3E}">
        <p14:creationId xmlns:p14="http://schemas.microsoft.com/office/powerpoint/2010/main" val="1310908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F262628-D0C4-E54C-895C-99192CA3A4C9}" type="slidenum">
              <a:rPr lang="en-FR" smtClean="0"/>
              <a:t>20</a:t>
            </a:fld>
            <a:endParaRPr lang="en-FR"/>
          </a:p>
        </p:txBody>
      </p:sp>
    </p:spTree>
    <p:extLst>
      <p:ext uri="{BB962C8B-B14F-4D97-AF65-F5344CB8AC3E}">
        <p14:creationId xmlns:p14="http://schemas.microsoft.com/office/powerpoint/2010/main" val="437082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repository (</a:t>
            </a:r>
            <a:r>
              <a:rPr lang="en-GB" b="1" dirty="0" err="1"/>
              <a:t>epository</a:t>
            </a:r>
            <a:r>
              <a:rPr lang="en-GB" dirty="0"/>
              <a:t> is a source of packages, usually somewhere on the Internet) and puts it in a library (a directory on your computer)</a:t>
            </a:r>
          </a:p>
          <a:p>
            <a:endParaRPr lang="en-GB" dirty="0"/>
          </a:p>
          <a:p>
            <a:r>
              <a:rPr lang="en-GB" dirty="0"/>
              <a:t>https://</a:t>
            </a:r>
            <a:r>
              <a:rPr lang="en-GB" dirty="0" err="1"/>
              <a:t>support.posit.co</a:t>
            </a:r>
            <a:r>
              <a:rPr lang="en-GB" dirty="0"/>
              <a:t>/</a:t>
            </a:r>
            <a:r>
              <a:rPr lang="en-GB" dirty="0" err="1"/>
              <a:t>hc</a:t>
            </a:r>
            <a:r>
              <a:rPr lang="en-GB" dirty="0"/>
              <a:t>/</a:t>
            </a:r>
            <a:r>
              <a:rPr lang="en-GB" dirty="0" err="1"/>
              <a:t>en</a:t>
            </a:r>
            <a:r>
              <a:rPr lang="en-GB" dirty="0"/>
              <a:t>-us/articles/200486138-Changing-R-versions-for-the-RStudio-Desktop-IDE </a:t>
            </a:r>
          </a:p>
          <a:p>
            <a:endParaRPr lang="en-GB" dirty="0"/>
          </a:p>
          <a:p>
            <a:endParaRPr lang="en-GB" dirty="0"/>
          </a:p>
        </p:txBody>
      </p:sp>
      <p:sp>
        <p:nvSpPr>
          <p:cNvPr id="4" name="Slide Number Placeholder 3"/>
          <p:cNvSpPr>
            <a:spLocks noGrp="1"/>
          </p:cNvSpPr>
          <p:nvPr>
            <p:ph type="sldNum" sz="quarter" idx="5"/>
          </p:nvPr>
        </p:nvSpPr>
        <p:spPr/>
        <p:txBody>
          <a:bodyPr/>
          <a:lstStyle/>
          <a:p>
            <a:fld id="{EF262628-D0C4-E54C-895C-99192CA3A4C9}" type="slidenum">
              <a:rPr lang="en-FR" smtClean="0"/>
              <a:t>22</a:t>
            </a:fld>
            <a:endParaRPr lang="en-FR"/>
          </a:p>
        </p:txBody>
      </p:sp>
    </p:spTree>
    <p:extLst>
      <p:ext uri="{BB962C8B-B14F-4D97-AF65-F5344CB8AC3E}">
        <p14:creationId xmlns:p14="http://schemas.microsoft.com/office/powerpoint/2010/main" val="3094372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Indeed, internally we have more than 30 scRNA-seq samples</a:t>
            </a:r>
          </a:p>
          <a:p>
            <a:r>
              <a:rPr lang="en-GB" dirty="0"/>
              <a:t>But how often do you really take the time to explore them? share them with other member of the team? are their really used up to their full potential? </a:t>
            </a:r>
          </a:p>
          <a:p>
            <a:endParaRPr lang="en-GB" dirty="0"/>
          </a:p>
          <a:p>
            <a:r>
              <a:rPr lang="en-GB" dirty="0"/>
              <a:t>That’s why we thought of creating a sort of online accessible library</a:t>
            </a:r>
          </a:p>
          <a:p>
            <a:endParaRPr lang="en-GB" dirty="0"/>
          </a:p>
          <a:p>
            <a:r>
              <a:rPr lang="en-GB" dirty="0"/>
              <a:t>Intern </a:t>
            </a:r>
            <a:r>
              <a:rPr lang="en-GB" dirty="0" err="1"/>
              <a:t>scRNA</a:t>
            </a:r>
            <a:r>
              <a:rPr lang="en-GB" dirty="0"/>
              <a:t> </a:t>
            </a:r>
            <a:r>
              <a:rPr lang="en-GB" dirty="0" err="1"/>
              <a:t>seq</a:t>
            </a:r>
            <a:r>
              <a:rPr lang="en-GB" dirty="0"/>
              <a:t> not currently (re)used </a:t>
            </a:r>
            <a:r>
              <a:rPr lang="en-GB" dirty="0" err="1"/>
              <a:t>bc</a:t>
            </a:r>
            <a:r>
              <a:rPr lang="en-GB" dirty="0"/>
              <a:t> we don’t all code</a:t>
            </a:r>
          </a:p>
          <a:p>
            <a:r>
              <a:rPr lang="en-GB" dirty="0" err="1"/>
              <a:t>Avoir</a:t>
            </a:r>
            <a:r>
              <a:rPr lang="en-GB" dirty="0"/>
              <a:t> la main </a:t>
            </a:r>
          </a:p>
          <a:p>
            <a:r>
              <a:rPr lang="en-GB" dirty="0"/>
              <a:t>On a validated object </a:t>
            </a:r>
          </a:p>
          <a:p>
            <a:r>
              <a:rPr lang="en-GB" dirty="0" err="1"/>
              <a:t>Dynamique</a:t>
            </a:r>
            <a:r>
              <a:rPr lang="en-GB" dirty="0"/>
              <a:t> pour consulter les </a:t>
            </a:r>
            <a:r>
              <a:rPr lang="en-GB" dirty="0" err="1"/>
              <a:t>objets</a:t>
            </a:r>
            <a:endParaRPr lang="en-GB" dirty="0"/>
          </a:p>
          <a:p>
            <a:r>
              <a:rPr lang="en-GB" dirty="0"/>
              <a:t>Visibility of the team </a:t>
            </a:r>
          </a:p>
        </p:txBody>
      </p:sp>
      <p:sp>
        <p:nvSpPr>
          <p:cNvPr id="4" name="Slide Number Placeholder 3"/>
          <p:cNvSpPr>
            <a:spLocks noGrp="1"/>
          </p:cNvSpPr>
          <p:nvPr>
            <p:ph type="sldNum" sz="quarter" idx="5"/>
          </p:nvPr>
        </p:nvSpPr>
        <p:spPr/>
        <p:txBody>
          <a:bodyPr/>
          <a:lstStyle/>
          <a:p>
            <a:fld id="{EF262628-D0C4-E54C-895C-99192CA3A4C9}" type="slidenum">
              <a:rPr lang="en-FR" smtClean="0"/>
              <a:t>2</a:t>
            </a:fld>
            <a:endParaRPr lang="en-FR"/>
          </a:p>
        </p:txBody>
      </p:sp>
    </p:spTree>
    <p:extLst>
      <p:ext uri="{BB962C8B-B14F-4D97-AF65-F5344CB8AC3E}">
        <p14:creationId xmlns:p14="http://schemas.microsoft.com/office/powerpoint/2010/main" val="35890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F262628-D0C4-E54C-895C-99192CA3A4C9}" type="slidenum">
              <a:rPr lang="en-FR" smtClean="0"/>
              <a:t>3</a:t>
            </a:fld>
            <a:endParaRPr lang="en-FR"/>
          </a:p>
        </p:txBody>
      </p:sp>
    </p:spTree>
    <p:extLst>
      <p:ext uri="{BB962C8B-B14F-4D97-AF65-F5344CB8AC3E}">
        <p14:creationId xmlns:p14="http://schemas.microsoft.com/office/powerpoint/2010/main" val="1939804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F262628-D0C4-E54C-895C-99192CA3A4C9}" type="slidenum">
              <a:rPr lang="en-FR" smtClean="0"/>
              <a:t>4</a:t>
            </a:fld>
            <a:endParaRPr lang="en-FR"/>
          </a:p>
        </p:txBody>
      </p:sp>
    </p:spTree>
    <p:extLst>
      <p:ext uri="{BB962C8B-B14F-4D97-AF65-F5344CB8AC3E}">
        <p14:creationId xmlns:p14="http://schemas.microsoft.com/office/powerpoint/2010/main" val="4280257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User interface : layout, design, and elements that users interact with, such as buttons, text inputs, plots</a:t>
            </a:r>
          </a:p>
          <a:p>
            <a:r>
              <a:rPr lang="en-GB" dirty="0"/>
              <a:t>Server : processes user inputs, performs calculations, and generates outputs</a:t>
            </a:r>
          </a:p>
          <a:p>
            <a:endParaRPr lang="en-GB" dirty="0"/>
          </a:p>
          <a:p>
            <a:r>
              <a:rPr lang="en-GB" dirty="0"/>
              <a:t>See the link between the two </a:t>
            </a:r>
            <a:r>
              <a:rPr lang="en-GB" dirty="0" err="1"/>
              <a:t>n_breaks</a:t>
            </a:r>
            <a:endParaRPr lang="en-GB" dirty="0"/>
          </a:p>
        </p:txBody>
      </p:sp>
      <p:sp>
        <p:nvSpPr>
          <p:cNvPr id="4" name="Slide Number Placeholder 3"/>
          <p:cNvSpPr>
            <a:spLocks noGrp="1"/>
          </p:cNvSpPr>
          <p:nvPr>
            <p:ph type="sldNum" sz="quarter" idx="5"/>
          </p:nvPr>
        </p:nvSpPr>
        <p:spPr/>
        <p:txBody>
          <a:bodyPr/>
          <a:lstStyle/>
          <a:p>
            <a:fld id="{EF262628-D0C4-E54C-895C-99192CA3A4C9}" type="slidenum">
              <a:rPr lang="en-FR" smtClean="0"/>
              <a:t>5</a:t>
            </a:fld>
            <a:endParaRPr lang="en-FR"/>
          </a:p>
        </p:txBody>
      </p:sp>
    </p:spTree>
    <p:extLst>
      <p:ext uri="{BB962C8B-B14F-4D97-AF65-F5344CB8AC3E}">
        <p14:creationId xmlns:p14="http://schemas.microsoft.com/office/powerpoint/2010/main" val="2033996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F262628-D0C4-E54C-895C-99192CA3A4C9}" type="slidenum">
              <a:rPr lang="en-FR" smtClean="0"/>
              <a:t>6</a:t>
            </a:fld>
            <a:endParaRPr lang="en-FR"/>
          </a:p>
        </p:txBody>
      </p:sp>
    </p:spTree>
    <p:extLst>
      <p:ext uri="{BB962C8B-B14F-4D97-AF65-F5344CB8AC3E}">
        <p14:creationId xmlns:p14="http://schemas.microsoft.com/office/powerpoint/2010/main" val="1039298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F262628-D0C4-E54C-895C-99192CA3A4C9}" type="slidenum">
              <a:rPr lang="en-FR" smtClean="0"/>
              <a:t>7</a:t>
            </a:fld>
            <a:endParaRPr lang="en-FR"/>
          </a:p>
        </p:txBody>
      </p:sp>
    </p:spTree>
    <p:extLst>
      <p:ext uri="{BB962C8B-B14F-4D97-AF65-F5344CB8AC3E}">
        <p14:creationId xmlns:p14="http://schemas.microsoft.com/office/powerpoint/2010/main" val="1568419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F262628-D0C4-E54C-895C-99192CA3A4C9}" type="slidenum">
              <a:rPr lang="en-FR" smtClean="0"/>
              <a:t>12</a:t>
            </a:fld>
            <a:endParaRPr lang="en-FR"/>
          </a:p>
        </p:txBody>
      </p:sp>
    </p:spTree>
    <p:extLst>
      <p:ext uri="{BB962C8B-B14F-4D97-AF65-F5344CB8AC3E}">
        <p14:creationId xmlns:p14="http://schemas.microsoft.com/office/powerpoint/2010/main" val="2033172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Seurat v4 to match the study but, can be update to v5</a:t>
            </a:r>
          </a:p>
        </p:txBody>
      </p:sp>
      <p:sp>
        <p:nvSpPr>
          <p:cNvPr id="4" name="Slide Number Placeholder 3"/>
          <p:cNvSpPr>
            <a:spLocks noGrp="1"/>
          </p:cNvSpPr>
          <p:nvPr>
            <p:ph type="sldNum" sz="quarter" idx="5"/>
          </p:nvPr>
        </p:nvSpPr>
        <p:spPr/>
        <p:txBody>
          <a:bodyPr/>
          <a:lstStyle/>
          <a:p>
            <a:fld id="{EF262628-D0C4-E54C-895C-99192CA3A4C9}" type="slidenum">
              <a:rPr lang="en-FR" smtClean="0"/>
              <a:t>14</a:t>
            </a:fld>
            <a:endParaRPr lang="en-FR"/>
          </a:p>
        </p:txBody>
      </p:sp>
    </p:spTree>
    <p:extLst>
      <p:ext uri="{BB962C8B-B14F-4D97-AF65-F5344CB8AC3E}">
        <p14:creationId xmlns:p14="http://schemas.microsoft.com/office/powerpoint/2010/main" val="3092523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10502-1685-10BF-6D7F-203A0B3720E8}"/>
              </a:ext>
            </a:extLst>
          </p:cNvPr>
          <p:cNvSpPr>
            <a:spLocks noGrp="1"/>
          </p:cNvSpPr>
          <p:nvPr>
            <p:ph type="ctrTitle"/>
          </p:nvPr>
        </p:nvSpPr>
        <p:spPr>
          <a:xfrm>
            <a:off x="1524000" y="1122363"/>
            <a:ext cx="9144000" cy="2387600"/>
          </a:xfrm>
          <a:effectLst>
            <a:softEdge rad="0"/>
          </a:effectLst>
        </p:spPr>
        <p:txBody>
          <a:bodyPr anchor="ctr">
            <a:normAutofit/>
          </a:bodyPr>
          <a:lstStyle>
            <a:lvl1pPr algn="ctr">
              <a:defRPr sz="4000"/>
            </a:lvl1pPr>
          </a:lstStyle>
          <a:p>
            <a:r>
              <a:rPr lang="en-GB" dirty="0"/>
              <a:t>Click to edit Master title style</a:t>
            </a:r>
            <a:endParaRPr lang="en-FR" dirty="0"/>
          </a:p>
        </p:txBody>
      </p:sp>
      <p:sp>
        <p:nvSpPr>
          <p:cNvPr id="3" name="Subtitle 2">
            <a:extLst>
              <a:ext uri="{FF2B5EF4-FFF2-40B4-BE49-F238E27FC236}">
                <a16:creationId xmlns:a16="http://schemas.microsoft.com/office/drawing/2014/main" id="{66BB1885-115C-4581-FACF-D8CB449A1582}"/>
              </a:ext>
            </a:extLst>
          </p:cNvPr>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15/03/2024</a:t>
            </a:r>
          </a:p>
          <a:p>
            <a:endParaRPr lang="en-FR" dirty="0"/>
          </a:p>
          <a:p>
            <a:r>
              <a:rPr lang="en-FR" dirty="0"/>
              <a:t>Valentine Gilbart</a:t>
            </a:r>
            <a:endParaRPr lang="fr-FR" dirty="0"/>
          </a:p>
        </p:txBody>
      </p:sp>
    </p:spTree>
    <p:extLst>
      <p:ext uri="{BB962C8B-B14F-4D97-AF65-F5344CB8AC3E}">
        <p14:creationId xmlns:p14="http://schemas.microsoft.com/office/powerpoint/2010/main" val="3342684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57511-314C-FDF6-3C28-AE6F00D9AC72}"/>
              </a:ext>
            </a:extLst>
          </p:cNvPr>
          <p:cNvSpPr>
            <a:spLocks noGrp="1"/>
          </p:cNvSpPr>
          <p:nvPr>
            <p:ph type="title"/>
          </p:nvPr>
        </p:nvSpPr>
        <p:spPr/>
        <p:txBody>
          <a:bodyPr/>
          <a:lstStyle>
            <a:lvl1pPr algn="ctr">
              <a:defRPr/>
            </a:lvl1pPr>
          </a:lstStyle>
          <a:p>
            <a:r>
              <a:rPr lang="en-GB"/>
              <a:t>Click to edit Master title style</a:t>
            </a:r>
            <a:endParaRPr lang="en-FR"/>
          </a:p>
        </p:txBody>
      </p:sp>
      <p:sp>
        <p:nvSpPr>
          <p:cNvPr id="3" name="Content Placeholder 2">
            <a:extLst>
              <a:ext uri="{FF2B5EF4-FFF2-40B4-BE49-F238E27FC236}">
                <a16:creationId xmlns:a16="http://schemas.microsoft.com/office/drawing/2014/main" id="{CA0D8F10-2990-552E-2E52-FAE17CBC329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7" name="Date Placeholder 6">
            <a:extLst>
              <a:ext uri="{FF2B5EF4-FFF2-40B4-BE49-F238E27FC236}">
                <a16:creationId xmlns:a16="http://schemas.microsoft.com/office/drawing/2014/main" id="{7152EDEB-15F5-D931-6244-AD7434DD6816}"/>
              </a:ext>
            </a:extLst>
          </p:cNvPr>
          <p:cNvSpPr>
            <a:spLocks noGrp="1"/>
          </p:cNvSpPr>
          <p:nvPr>
            <p:ph type="dt" sz="half" idx="10"/>
          </p:nvPr>
        </p:nvSpPr>
        <p:spPr/>
        <p:txBody>
          <a:bodyPr/>
          <a:lstStyle/>
          <a:p>
            <a:r>
              <a:rPr lang="fr-FR" dirty="0"/>
              <a:t>17/05/2024</a:t>
            </a:r>
            <a:endParaRPr lang="en-FR" dirty="0"/>
          </a:p>
        </p:txBody>
      </p:sp>
      <p:sp>
        <p:nvSpPr>
          <p:cNvPr id="8" name="Footer Placeholder 7">
            <a:extLst>
              <a:ext uri="{FF2B5EF4-FFF2-40B4-BE49-F238E27FC236}">
                <a16:creationId xmlns:a16="http://schemas.microsoft.com/office/drawing/2014/main" id="{36ED3608-0ABD-386D-A5E1-4E767DF2847F}"/>
              </a:ext>
            </a:extLst>
          </p:cNvPr>
          <p:cNvSpPr>
            <a:spLocks noGrp="1"/>
          </p:cNvSpPr>
          <p:nvPr>
            <p:ph type="ftr" sz="quarter" idx="11"/>
          </p:nvPr>
        </p:nvSpPr>
        <p:spPr/>
        <p:txBody>
          <a:bodyPr/>
          <a:lstStyle/>
          <a:p>
            <a:r>
              <a:rPr lang="en-FR" dirty="0"/>
              <a:t>Presentation SingleCellViz</a:t>
            </a:r>
          </a:p>
        </p:txBody>
      </p:sp>
      <p:sp>
        <p:nvSpPr>
          <p:cNvPr id="9" name="Slide Number Placeholder 8">
            <a:extLst>
              <a:ext uri="{FF2B5EF4-FFF2-40B4-BE49-F238E27FC236}">
                <a16:creationId xmlns:a16="http://schemas.microsoft.com/office/drawing/2014/main" id="{0DCFFBD3-6FF6-AA98-A881-AB46F12A63DA}"/>
              </a:ext>
            </a:extLst>
          </p:cNvPr>
          <p:cNvSpPr>
            <a:spLocks noGrp="1"/>
          </p:cNvSpPr>
          <p:nvPr>
            <p:ph type="sldNum" sz="quarter" idx="12"/>
          </p:nvPr>
        </p:nvSpPr>
        <p:spPr/>
        <p:txBody>
          <a:bodyPr/>
          <a:lstStyle/>
          <a:p>
            <a:fld id="{71B5D23A-62B8-2E4D-90CE-A426B7F33AA8}" type="slidenum">
              <a:rPr lang="en-FR" smtClean="0"/>
              <a:pPr/>
              <a:t>‹#›</a:t>
            </a:fld>
            <a:endParaRPr lang="en-FR" dirty="0"/>
          </a:p>
        </p:txBody>
      </p:sp>
    </p:spTree>
    <p:extLst>
      <p:ext uri="{BB962C8B-B14F-4D97-AF65-F5344CB8AC3E}">
        <p14:creationId xmlns:p14="http://schemas.microsoft.com/office/powerpoint/2010/main" val="42866463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3512A-EC76-AE73-5F2C-7A3A59DFFDCE}"/>
              </a:ext>
            </a:extLst>
          </p:cNvPr>
          <p:cNvSpPr>
            <a:spLocks noGrp="1"/>
          </p:cNvSpPr>
          <p:nvPr>
            <p:ph type="title"/>
          </p:nvPr>
        </p:nvSpPr>
        <p:spPr/>
        <p:txBody>
          <a:bodyPr/>
          <a:lstStyle>
            <a:lvl1pPr algn="ctr">
              <a:defRPr/>
            </a:lvl1pPr>
          </a:lstStyle>
          <a:p>
            <a:r>
              <a:rPr lang="en-GB" dirty="0"/>
              <a:t>Click to edit Master title style</a:t>
            </a:r>
            <a:endParaRPr lang="en-FR" dirty="0"/>
          </a:p>
        </p:txBody>
      </p:sp>
      <p:sp>
        <p:nvSpPr>
          <p:cNvPr id="3" name="Content Placeholder 2">
            <a:extLst>
              <a:ext uri="{FF2B5EF4-FFF2-40B4-BE49-F238E27FC236}">
                <a16:creationId xmlns:a16="http://schemas.microsoft.com/office/drawing/2014/main" id="{E0D37F49-52F7-F3E8-0E4D-DD2F46384BF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4" name="Content Placeholder 3">
            <a:extLst>
              <a:ext uri="{FF2B5EF4-FFF2-40B4-BE49-F238E27FC236}">
                <a16:creationId xmlns:a16="http://schemas.microsoft.com/office/drawing/2014/main" id="{B5320B90-11E6-265B-2E8E-CA125BE5855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8" name="Date Placeholder 7">
            <a:extLst>
              <a:ext uri="{FF2B5EF4-FFF2-40B4-BE49-F238E27FC236}">
                <a16:creationId xmlns:a16="http://schemas.microsoft.com/office/drawing/2014/main" id="{1E34709D-D0B0-41E8-1532-FA75C0A35603}"/>
              </a:ext>
            </a:extLst>
          </p:cNvPr>
          <p:cNvSpPr>
            <a:spLocks noGrp="1"/>
          </p:cNvSpPr>
          <p:nvPr>
            <p:ph type="dt" sz="half" idx="10"/>
          </p:nvPr>
        </p:nvSpPr>
        <p:spPr/>
        <p:txBody>
          <a:bodyPr/>
          <a:lstStyle/>
          <a:p>
            <a:r>
              <a:rPr lang="fr-FR" dirty="0"/>
              <a:t>17/05/2024</a:t>
            </a:r>
            <a:endParaRPr lang="en-FR" dirty="0"/>
          </a:p>
        </p:txBody>
      </p:sp>
      <p:sp>
        <p:nvSpPr>
          <p:cNvPr id="9" name="Footer Placeholder 8">
            <a:extLst>
              <a:ext uri="{FF2B5EF4-FFF2-40B4-BE49-F238E27FC236}">
                <a16:creationId xmlns:a16="http://schemas.microsoft.com/office/drawing/2014/main" id="{069E8A1B-0CBF-A6E9-AC07-60172E0933B0}"/>
              </a:ext>
            </a:extLst>
          </p:cNvPr>
          <p:cNvSpPr>
            <a:spLocks noGrp="1"/>
          </p:cNvSpPr>
          <p:nvPr>
            <p:ph type="ftr" sz="quarter" idx="11"/>
          </p:nvPr>
        </p:nvSpPr>
        <p:spPr/>
        <p:txBody>
          <a:bodyPr/>
          <a:lstStyle/>
          <a:p>
            <a:r>
              <a:rPr lang="en-FR" dirty="0"/>
              <a:t>Presentation SingleCellViz</a:t>
            </a:r>
          </a:p>
        </p:txBody>
      </p:sp>
      <p:sp>
        <p:nvSpPr>
          <p:cNvPr id="10" name="Slide Number Placeholder 9">
            <a:extLst>
              <a:ext uri="{FF2B5EF4-FFF2-40B4-BE49-F238E27FC236}">
                <a16:creationId xmlns:a16="http://schemas.microsoft.com/office/drawing/2014/main" id="{E68774E6-9D5F-0E66-45CA-F30A2595839F}"/>
              </a:ext>
            </a:extLst>
          </p:cNvPr>
          <p:cNvSpPr>
            <a:spLocks noGrp="1"/>
          </p:cNvSpPr>
          <p:nvPr>
            <p:ph type="sldNum" sz="quarter" idx="12"/>
          </p:nvPr>
        </p:nvSpPr>
        <p:spPr/>
        <p:txBody>
          <a:bodyPr/>
          <a:lstStyle/>
          <a:p>
            <a:fld id="{71B5D23A-62B8-2E4D-90CE-A426B7F33AA8}" type="slidenum">
              <a:rPr lang="en-FR" smtClean="0"/>
              <a:pPr/>
              <a:t>‹#›</a:t>
            </a:fld>
            <a:endParaRPr lang="en-FR" dirty="0"/>
          </a:p>
        </p:txBody>
      </p:sp>
    </p:spTree>
    <p:extLst>
      <p:ext uri="{BB962C8B-B14F-4D97-AF65-F5344CB8AC3E}">
        <p14:creationId xmlns:p14="http://schemas.microsoft.com/office/powerpoint/2010/main" val="2664788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B134D-8618-240C-67CF-80BB71182237}"/>
              </a:ext>
            </a:extLst>
          </p:cNvPr>
          <p:cNvSpPr>
            <a:spLocks noGrp="1"/>
          </p:cNvSpPr>
          <p:nvPr>
            <p:ph type="title"/>
          </p:nvPr>
        </p:nvSpPr>
        <p:spPr/>
        <p:txBody>
          <a:bodyPr/>
          <a:lstStyle/>
          <a:p>
            <a:r>
              <a:rPr lang="en-GB"/>
              <a:t>Click to edit Master title style</a:t>
            </a:r>
            <a:endParaRPr lang="en-FR"/>
          </a:p>
        </p:txBody>
      </p:sp>
      <p:sp>
        <p:nvSpPr>
          <p:cNvPr id="6" name="Date Placeholder 5">
            <a:extLst>
              <a:ext uri="{FF2B5EF4-FFF2-40B4-BE49-F238E27FC236}">
                <a16:creationId xmlns:a16="http://schemas.microsoft.com/office/drawing/2014/main" id="{42A12BA7-AEFE-2B80-8EBF-7E2BF56BA1E4}"/>
              </a:ext>
            </a:extLst>
          </p:cNvPr>
          <p:cNvSpPr>
            <a:spLocks noGrp="1"/>
          </p:cNvSpPr>
          <p:nvPr>
            <p:ph type="dt" sz="half" idx="10"/>
          </p:nvPr>
        </p:nvSpPr>
        <p:spPr/>
        <p:txBody>
          <a:bodyPr/>
          <a:lstStyle/>
          <a:p>
            <a:r>
              <a:rPr lang="fr-FR" dirty="0"/>
              <a:t>17/05/2024</a:t>
            </a:r>
            <a:endParaRPr lang="en-FR" dirty="0"/>
          </a:p>
        </p:txBody>
      </p:sp>
      <p:sp>
        <p:nvSpPr>
          <p:cNvPr id="7" name="Footer Placeholder 6">
            <a:extLst>
              <a:ext uri="{FF2B5EF4-FFF2-40B4-BE49-F238E27FC236}">
                <a16:creationId xmlns:a16="http://schemas.microsoft.com/office/drawing/2014/main" id="{0838D396-1AB0-5A0D-A738-21539BB457C7}"/>
              </a:ext>
            </a:extLst>
          </p:cNvPr>
          <p:cNvSpPr>
            <a:spLocks noGrp="1"/>
          </p:cNvSpPr>
          <p:nvPr>
            <p:ph type="ftr" sz="quarter" idx="11"/>
          </p:nvPr>
        </p:nvSpPr>
        <p:spPr/>
        <p:txBody>
          <a:bodyPr/>
          <a:lstStyle/>
          <a:p>
            <a:r>
              <a:rPr lang="en-FR" dirty="0"/>
              <a:t>Presentation SingleCellViz</a:t>
            </a:r>
          </a:p>
        </p:txBody>
      </p:sp>
      <p:sp>
        <p:nvSpPr>
          <p:cNvPr id="8" name="Slide Number Placeholder 7">
            <a:extLst>
              <a:ext uri="{FF2B5EF4-FFF2-40B4-BE49-F238E27FC236}">
                <a16:creationId xmlns:a16="http://schemas.microsoft.com/office/drawing/2014/main" id="{0A18DE28-810C-D8B8-224A-E628C50230D6}"/>
              </a:ext>
            </a:extLst>
          </p:cNvPr>
          <p:cNvSpPr>
            <a:spLocks noGrp="1"/>
          </p:cNvSpPr>
          <p:nvPr>
            <p:ph type="sldNum" sz="quarter" idx="12"/>
          </p:nvPr>
        </p:nvSpPr>
        <p:spPr/>
        <p:txBody>
          <a:bodyPr/>
          <a:lstStyle/>
          <a:p>
            <a:fld id="{71B5D23A-62B8-2E4D-90CE-A426B7F33AA8}" type="slidenum">
              <a:rPr lang="en-FR" smtClean="0"/>
              <a:pPr/>
              <a:t>‹#›</a:t>
            </a:fld>
            <a:endParaRPr lang="en-FR" dirty="0"/>
          </a:p>
        </p:txBody>
      </p:sp>
    </p:spTree>
    <p:extLst>
      <p:ext uri="{BB962C8B-B14F-4D97-AF65-F5344CB8AC3E}">
        <p14:creationId xmlns:p14="http://schemas.microsoft.com/office/powerpoint/2010/main" val="415080151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8A5A2A4-CD7A-19D7-7AC9-A079E58F8B93}"/>
              </a:ext>
            </a:extLst>
          </p:cNvPr>
          <p:cNvSpPr>
            <a:spLocks noGrp="1"/>
          </p:cNvSpPr>
          <p:nvPr>
            <p:ph type="title"/>
          </p:nvPr>
        </p:nvSpPr>
        <p:spPr>
          <a:xfrm>
            <a:off x="0" y="0"/>
            <a:ext cx="12192000" cy="978195"/>
          </a:xfrm>
          <a:prstGeom prst="rect">
            <a:avLst/>
          </a:prstGeom>
          <a:solidFill>
            <a:srgbClr val="3333B3"/>
          </a:solidFill>
        </p:spPr>
        <p:txBody>
          <a:bodyPr vert="horz" lIns="91440" tIns="45720" rIns="91440" bIns="45720" rtlCol="0" anchor="ctr">
            <a:normAutofit/>
          </a:bodyPr>
          <a:lstStyle/>
          <a:p>
            <a:r>
              <a:rPr lang="en-GB" dirty="0"/>
              <a:t>Click to edit Master title style</a:t>
            </a:r>
            <a:endParaRPr lang="en-FR" dirty="0"/>
          </a:p>
        </p:txBody>
      </p:sp>
      <p:sp>
        <p:nvSpPr>
          <p:cNvPr id="3" name="Text Placeholder 2">
            <a:extLst>
              <a:ext uri="{FF2B5EF4-FFF2-40B4-BE49-F238E27FC236}">
                <a16:creationId xmlns:a16="http://schemas.microsoft.com/office/drawing/2014/main" id="{68D6F4E1-D3B0-8B49-CE96-F8C722B471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FR" dirty="0"/>
          </a:p>
        </p:txBody>
      </p:sp>
      <p:sp>
        <p:nvSpPr>
          <p:cNvPr id="4" name="Date Placeholder 3">
            <a:extLst>
              <a:ext uri="{FF2B5EF4-FFF2-40B4-BE49-F238E27FC236}">
                <a16:creationId xmlns:a16="http://schemas.microsoft.com/office/drawing/2014/main" id="{97176A0C-DA46-AFDA-EE24-CEA3CDC105B4}"/>
              </a:ext>
            </a:extLst>
          </p:cNvPr>
          <p:cNvSpPr>
            <a:spLocks noGrp="1"/>
          </p:cNvSpPr>
          <p:nvPr>
            <p:ph type="dt" sz="half" idx="2"/>
          </p:nvPr>
        </p:nvSpPr>
        <p:spPr>
          <a:xfrm>
            <a:off x="0" y="6492875"/>
            <a:ext cx="2743200" cy="365125"/>
          </a:xfrm>
          <a:prstGeom prst="rect">
            <a:avLst/>
          </a:prstGeom>
          <a:solidFill>
            <a:srgbClr val="262685"/>
          </a:solidFill>
        </p:spPr>
        <p:txBody>
          <a:bodyPr vert="horz" lIns="91440" tIns="45720" rIns="91440" bIns="45720" rtlCol="0" anchor="ctr"/>
          <a:lstStyle>
            <a:lvl1pPr algn="ctr">
              <a:defRPr sz="1200" b="0" i="0">
                <a:solidFill>
                  <a:schemeClr val="bg1"/>
                </a:solidFill>
                <a:latin typeface="Helvetica Light" panose="020B0403020202020204" pitchFamily="34" charset="0"/>
              </a:defRPr>
            </a:lvl1pPr>
          </a:lstStyle>
          <a:p>
            <a:r>
              <a:rPr lang="fr-FR" dirty="0"/>
              <a:t>17/05/2024</a:t>
            </a:r>
            <a:endParaRPr lang="en-FR" dirty="0"/>
          </a:p>
        </p:txBody>
      </p:sp>
      <p:sp>
        <p:nvSpPr>
          <p:cNvPr id="5" name="Footer Placeholder 4">
            <a:extLst>
              <a:ext uri="{FF2B5EF4-FFF2-40B4-BE49-F238E27FC236}">
                <a16:creationId xmlns:a16="http://schemas.microsoft.com/office/drawing/2014/main" id="{FD0A05B9-6FC7-38B7-122C-731786803789}"/>
              </a:ext>
            </a:extLst>
          </p:cNvPr>
          <p:cNvSpPr>
            <a:spLocks noGrp="1"/>
          </p:cNvSpPr>
          <p:nvPr>
            <p:ph type="ftr" sz="quarter" idx="3"/>
          </p:nvPr>
        </p:nvSpPr>
        <p:spPr>
          <a:xfrm>
            <a:off x="2743200" y="6492875"/>
            <a:ext cx="6705600" cy="365125"/>
          </a:xfrm>
          <a:prstGeom prst="rect">
            <a:avLst/>
          </a:prstGeom>
          <a:solidFill>
            <a:srgbClr val="181854"/>
          </a:solidFill>
        </p:spPr>
        <p:txBody>
          <a:bodyPr vert="horz" lIns="91440" tIns="45720" rIns="91440" bIns="45720" rtlCol="0" anchor="ctr"/>
          <a:lstStyle>
            <a:lvl1pPr algn="ctr">
              <a:defRPr sz="1200" b="0" i="0">
                <a:solidFill>
                  <a:schemeClr val="bg1"/>
                </a:solidFill>
                <a:latin typeface="Helvetica Light" panose="020B0403020202020204" pitchFamily="34" charset="0"/>
              </a:defRPr>
            </a:lvl1pPr>
          </a:lstStyle>
          <a:p>
            <a:r>
              <a:rPr lang="en-FR" dirty="0"/>
              <a:t>Presentation SingleCellViz</a:t>
            </a:r>
          </a:p>
        </p:txBody>
      </p:sp>
      <p:sp>
        <p:nvSpPr>
          <p:cNvPr id="6" name="Slide Number Placeholder 5">
            <a:extLst>
              <a:ext uri="{FF2B5EF4-FFF2-40B4-BE49-F238E27FC236}">
                <a16:creationId xmlns:a16="http://schemas.microsoft.com/office/drawing/2014/main" id="{A5770394-84D4-9398-D220-B9DEF312DE0D}"/>
              </a:ext>
            </a:extLst>
          </p:cNvPr>
          <p:cNvSpPr>
            <a:spLocks noGrp="1"/>
          </p:cNvSpPr>
          <p:nvPr>
            <p:ph type="sldNum" sz="quarter" idx="4"/>
          </p:nvPr>
        </p:nvSpPr>
        <p:spPr>
          <a:xfrm>
            <a:off x="9448800" y="6492874"/>
            <a:ext cx="2743200" cy="365125"/>
          </a:xfrm>
          <a:prstGeom prst="rect">
            <a:avLst/>
          </a:prstGeom>
          <a:solidFill>
            <a:srgbClr val="3333B3"/>
          </a:solidFill>
        </p:spPr>
        <p:txBody>
          <a:bodyPr vert="horz" lIns="91440" tIns="45720" rIns="91440" bIns="45720" rtlCol="0" anchor="ctr"/>
          <a:lstStyle>
            <a:lvl1pPr algn="r">
              <a:defRPr sz="1200" b="0" i="0">
                <a:solidFill>
                  <a:schemeClr val="bg1"/>
                </a:solidFill>
                <a:latin typeface="Helvetica Light" panose="020B0403020202020204" pitchFamily="34" charset="0"/>
              </a:defRPr>
            </a:lvl1pPr>
          </a:lstStyle>
          <a:p>
            <a:fld id="{71B5D23A-62B8-2E4D-90CE-A426B7F33AA8}" type="slidenum">
              <a:rPr lang="en-FR" smtClean="0"/>
              <a:pPr/>
              <a:t>‹#›</a:t>
            </a:fld>
            <a:endParaRPr lang="en-FR" dirty="0"/>
          </a:p>
        </p:txBody>
      </p:sp>
    </p:spTree>
    <p:extLst>
      <p:ext uri="{BB962C8B-B14F-4D97-AF65-F5344CB8AC3E}">
        <p14:creationId xmlns:p14="http://schemas.microsoft.com/office/powerpoint/2010/main" val="27600352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Lst>
  <p:hf hdr="0"/>
  <p:txStyles>
    <p:titleStyle>
      <a:lvl1pPr algn="ctr" defTabSz="914400" rtl="0" eaLnBrk="1" latinLnBrk="0" hangingPunct="1">
        <a:lnSpc>
          <a:spcPct val="90000"/>
        </a:lnSpc>
        <a:spcBef>
          <a:spcPct val="0"/>
        </a:spcBef>
        <a:buNone/>
        <a:defRPr sz="4000" b="0" i="0" kern="1200">
          <a:solidFill>
            <a:schemeClr val="bg1"/>
          </a:solidFill>
          <a:latin typeface="Helvetica"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Helvetica Light" panose="020B04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Helvetica Light" panose="020B04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Helvetica Light" panose="020B04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Light" panose="020B04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Light" panose="020B04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hyperlink" Target="https://metzger-chambon.igbmc.science/SingleCellViz/" TargetMode="Externa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30.png"/><Relationship Id="rId4" Type="http://schemas.openxmlformats.org/officeDocument/2006/relationships/customXml" Target="../ink/ink2.xml"/></Relationships>
</file>

<file path=ppt/slides/_rels/slide16.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sv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metzger-chambon.igbmc.science/SingleCellViz/"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hyperlink" Target="https://thinkr-open.github.io/golem/" TargetMode="External"/><Relationship Id="rId5" Type="http://schemas.openxmlformats.org/officeDocument/2006/relationships/hyperlink" Target="https://engineering-shiny.org/" TargetMode="Externa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mastering-shiny.org/"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singlecell.broadinstitute.org/single_cell" TargetMode="External"/><Relationship Id="rId3" Type="http://schemas.openxmlformats.org/officeDocument/2006/relationships/image" Target="../media/image7.png"/><Relationship Id="rId7" Type="http://schemas.openxmlformats.org/officeDocument/2006/relationships/hyperlink" Target="https://www.ebi.ac.uk/gxa/sc/home"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cellxgene.cziscience.com/" TargetMode="External"/><Relationship Id="rId11" Type="http://schemas.openxmlformats.org/officeDocument/2006/relationships/image" Target="../media/image12.png"/><Relationship Id="rId5" Type="http://schemas.openxmlformats.org/officeDocument/2006/relationships/image" Target="../media/image9.png"/><Relationship Id="rId10" Type="http://schemas.openxmlformats.org/officeDocument/2006/relationships/image" Target="../media/image11.png"/><Relationship Id="rId4" Type="http://schemas.openxmlformats.org/officeDocument/2006/relationships/image" Target="../media/image8.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6.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customXml" Target="../ink/ink1.xml"/></Relationships>
</file>

<file path=ppt/slides/_rels/slide8.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925A2-704E-94D4-5D5C-B0004EA4E5D8}"/>
              </a:ext>
            </a:extLst>
          </p:cNvPr>
          <p:cNvSpPr>
            <a:spLocks noGrp="1"/>
          </p:cNvSpPr>
          <p:nvPr>
            <p:ph type="ctrTitle"/>
          </p:nvPr>
        </p:nvSpPr>
        <p:spPr>
          <a:xfrm>
            <a:off x="1524000" y="1122363"/>
            <a:ext cx="9689432" cy="2387600"/>
          </a:xfrm>
        </p:spPr>
        <p:txBody>
          <a:bodyPr/>
          <a:lstStyle/>
          <a:p>
            <a:r>
              <a:rPr lang="en-FR" dirty="0"/>
              <a:t>Lab presentation </a:t>
            </a:r>
            <a:br>
              <a:rPr lang="en-FR" dirty="0"/>
            </a:br>
            <a:r>
              <a:rPr lang="en-FR" dirty="0"/>
              <a:t>-</a:t>
            </a:r>
            <a:br>
              <a:rPr lang="en-FR" dirty="0"/>
            </a:br>
            <a:r>
              <a:rPr lang="en-FR" dirty="0"/>
              <a:t>SingleCellViz, a R Shiny App</a:t>
            </a:r>
          </a:p>
        </p:txBody>
      </p:sp>
      <p:sp>
        <p:nvSpPr>
          <p:cNvPr id="3" name="Subtitle 2">
            <a:extLst>
              <a:ext uri="{FF2B5EF4-FFF2-40B4-BE49-F238E27FC236}">
                <a16:creationId xmlns:a16="http://schemas.microsoft.com/office/drawing/2014/main" id="{8638054B-B2FE-B811-3547-C6B8DCAA9492}"/>
              </a:ext>
            </a:extLst>
          </p:cNvPr>
          <p:cNvSpPr>
            <a:spLocks noGrp="1"/>
          </p:cNvSpPr>
          <p:nvPr>
            <p:ph type="subTitle" idx="1"/>
          </p:nvPr>
        </p:nvSpPr>
        <p:spPr>
          <a:xfrm>
            <a:off x="1796716" y="4313484"/>
            <a:ext cx="9144000" cy="1610203"/>
          </a:xfrm>
        </p:spPr>
        <p:txBody>
          <a:bodyPr>
            <a:normAutofit/>
          </a:bodyPr>
          <a:lstStyle/>
          <a:p>
            <a:r>
              <a:rPr lang="en-FR" b="1" dirty="0"/>
              <a:t>Valentine Gilbart</a:t>
            </a:r>
          </a:p>
          <a:p>
            <a:endParaRPr lang="en-FR" b="1" dirty="0"/>
          </a:p>
          <a:p>
            <a:r>
              <a:rPr lang="en-FR" b="1" dirty="0"/>
              <a:t>17/05/2024</a:t>
            </a:r>
          </a:p>
          <a:p>
            <a:endParaRPr lang="en-FR" b="1" dirty="0"/>
          </a:p>
        </p:txBody>
      </p:sp>
    </p:spTree>
    <p:extLst>
      <p:ext uri="{BB962C8B-B14F-4D97-AF65-F5344CB8AC3E}">
        <p14:creationId xmlns:p14="http://schemas.microsoft.com/office/powerpoint/2010/main" val="39649360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5EF37-18F3-19D6-299A-C8CA476B837E}"/>
              </a:ext>
            </a:extLst>
          </p:cNvPr>
          <p:cNvSpPr>
            <a:spLocks noGrp="1"/>
          </p:cNvSpPr>
          <p:nvPr>
            <p:ph type="title"/>
          </p:nvPr>
        </p:nvSpPr>
        <p:spPr/>
        <p:txBody>
          <a:bodyPr/>
          <a:lstStyle/>
          <a:p>
            <a:r>
              <a:rPr lang="en-GB" dirty="0"/>
              <a:t>Explore tab - </a:t>
            </a:r>
            <a:r>
              <a:rPr lang="en-GB" dirty="0" err="1"/>
              <a:t>VlnPlot</a:t>
            </a:r>
            <a:endParaRPr lang="en-GB" dirty="0"/>
          </a:p>
        </p:txBody>
      </p:sp>
      <p:sp>
        <p:nvSpPr>
          <p:cNvPr id="4" name="Date Placeholder 3">
            <a:extLst>
              <a:ext uri="{FF2B5EF4-FFF2-40B4-BE49-F238E27FC236}">
                <a16:creationId xmlns:a16="http://schemas.microsoft.com/office/drawing/2014/main" id="{79DE5259-88E7-94FC-E93F-B49E46572EA8}"/>
              </a:ext>
            </a:extLst>
          </p:cNvPr>
          <p:cNvSpPr>
            <a:spLocks noGrp="1"/>
          </p:cNvSpPr>
          <p:nvPr>
            <p:ph type="dt" sz="half" idx="10"/>
          </p:nvPr>
        </p:nvSpPr>
        <p:spPr/>
        <p:txBody>
          <a:bodyPr/>
          <a:lstStyle/>
          <a:p>
            <a:r>
              <a:rPr lang="fr-FR"/>
              <a:t>17/05/2024</a:t>
            </a:r>
            <a:endParaRPr lang="en-FR" dirty="0"/>
          </a:p>
        </p:txBody>
      </p:sp>
      <p:sp>
        <p:nvSpPr>
          <p:cNvPr id="5" name="Footer Placeholder 4">
            <a:extLst>
              <a:ext uri="{FF2B5EF4-FFF2-40B4-BE49-F238E27FC236}">
                <a16:creationId xmlns:a16="http://schemas.microsoft.com/office/drawing/2014/main" id="{0FE8B07C-51F1-2CC3-D1A7-0CF84AB67EFE}"/>
              </a:ext>
            </a:extLst>
          </p:cNvPr>
          <p:cNvSpPr>
            <a:spLocks noGrp="1"/>
          </p:cNvSpPr>
          <p:nvPr>
            <p:ph type="ftr" sz="quarter" idx="11"/>
          </p:nvPr>
        </p:nvSpPr>
        <p:spPr/>
        <p:txBody>
          <a:bodyPr/>
          <a:lstStyle/>
          <a:p>
            <a:r>
              <a:rPr lang="en-FR"/>
              <a:t>Presentation SingleCellViz</a:t>
            </a:r>
            <a:endParaRPr lang="en-FR" dirty="0"/>
          </a:p>
        </p:txBody>
      </p:sp>
      <p:sp>
        <p:nvSpPr>
          <p:cNvPr id="6" name="Slide Number Placeholder 5">
            <a:extLst>
              <a:ext uri="{FF2B5EF4-FFF2-40B4-BE49-F238E27FC236}">
                <a16:creationId xmlns:a16="http://schemas.microsoft.com/office/drawing/2014/main" id="{73E491DC-78B5-AE0E-FE5A-DF0651E39BEF}"/>
              </a:ext>
            </a:extLst>
          </p:cNvPr>
          <p:cNvSpPr>
            <a:spLocks noGrp="1"/>
          </p:cNvSpPr>
          <p:nvPr>
            <p:ph type="sldNum" sz="quarter" idx="12"/>
          </p:nvPr>
        </p:nvSpPr>
        <p:spPr/>
        <p:txBody>
          <a:bodyPr/>
          <a:lstStyle/>
          <a:p>
            <a:fld id="{71B5D23A-62B8-2E4D-90CE-A426B7F33AA8}" type="slidenum">
              <a:rPr lang="en-FR" smtClean="0"/>
              <a:pPr/>
              <a:t>10</a:t>
            </a:fld>
            <a:endParaRPr lang="en-FR" dirty="0"/>
          </a:p>
        </p:txBody>
      </p:sp>
      <p:sp>
        <p:nvSpPr>
          <p:cNvPr id="3" name="TextBox 2">
            <a:extLst>
              <a:ext uri="{FF2B5EF4-FFF2-40B4-BE49-F238E27FC236}">
                <a16:creationId xmlns:a16="http://schemas.microsoft.com/office/drawing/2014/main" id="{9CBBA22F-DD6D-DCC8-18F0-59B0AC4E8618}"/>
              </a:ext>
            </a:extLst>
          </p:cNvPr>
          <p:cNvSpPr txBox="1"/>
          <p:nvPr/>
        </p:nvSpPr>
        <p:spPr>
          <a:xfrm>
            <a:off x="283264" y="6066817"/>
            <a:ext cx="5927036" cy="246221"/>
          </a:xfrm>
          <a:prstGeom prst="rect">
            <a:avLst/>
          </a:prstGeom>
          <a:noFill/>
          <a:ln>
            <a:solidFill>
              <a:srgbClr val="7E7979"/>
            </a:solidFill>
          </a:ln>
        </p:spPr>
        <p:txBody>
          <a:bodyPr wrap="square">
            <a:spAutoFit/>
          </a:bodyPr>
          <a:lstStyle/>
          <a:p>
            <a:pPr algn="ctr"/>
            <a:r>
              <a:rPr lang="en-GB" sz="1000" dirty="0">
                <a:solidFill>
                  <a:schemeClr val="bg2">
                    <a:lumMod val="50000"/>
                  </a:schemeClr>
                </a:solidFill>
                <a:latin typeface="Helvetica" pitchFamily="2" charset="0"/>
              </a:rPr>
              <a:t>Screen recording of the app</a:t>
            </a:r>
          </a:p>
        </p:txBody>
      </p:sp>
      <p:pic>
        <p:nvPicPr>
          <p:cNvPr id="7" name="Picture 6">
            <a:extLst>
              <a:ext uri="{FF2B5EF4-FFF2-40B4-BE49-F238E27FC236}">
                <a16:creationId xmlns:a16="http://schemas.microsoft.com/office/drawing/2014/main" id="{BB2213AE-4118-9B5B-6B0A-7876404AD01B}"/>
              </a:ext>
            </a:extLst>
          </p:cNvPr>
          <p:cNvPicPr>
            <a:picLocks noChangeAspect="1"/>
          </p:cNvPicPr>
          <p:nvPr/>
        </p:nvPicPr>
        <p:blipFill>
          <a:blip r:embed="rId2"/>
          <a:stretch>
            <a:fillRect/>
          </a:stretch>
        </p:blipFill>
        <p:spPr>
          <a:xfrm>
            <a:off x="283264" y="1204650"/>
            <a:ext cx="5927036" cy="4733396"/>
          </a:xfrm>
          <a:prstGeom prst="rect">
            <a:avLst/>
          </a:prstGeom>
        </p:spPr>
      </p:pic>
      <p:sp>
        <p:nvSpPr>
          <p:cNvPr id="9" name="TextBox 8">
            <a:extLst>
              <a:ext uri="{FF2B5EF4-FFF2-40B4-BE49-F238E27FC236}">
                <a16:creationId xmlns:a16="http://schemas.microsoft.com/office/drawing/2014/main" id="{0DC62642-CBA4-04AF-52A4-C302A3756AFD}"/>
              </a:ext>
            </a:extLst>
          </p:cNvPr>
          <p:cNvSpPr txBox="1"/>
          <p:nvPr/>
        </p:nvSpPr>
        <p:spPr>
          <a:xfrm>
            <a:off x="6652119" y="2413337"/>
            <a:ext cx="4057059" cy="2031325"/>
          </a:xfrm>
          <a:prstGeom prst="rect">
            <a:avLst/>
          </a:prstGeom>
          <a:noFill/>
        </p:spPr>
        <p:txBody>
          <a:bodyPr wrap="square" rtlCol="0">
            <a:spAutoFit/>
          </a:bodyPr>
          <a:lstStyle/>
          <a:p>
            <a:r>
              <a:rPr lang="en-GB" dirty="0">
                <a:latin typeface="Helvetica" pitchFamily="2" charset="0"/>
              </a:rPr>
              <a:t>Possible:</a:t>
            </a:r>
          </a:p>
          <a:p>
            <a:endParaRPr lang="en-GB" dirty="0">
              <a:latin typeface="Helvetica" pitchFamily="2" charset="0"/>
            </a:endParaRPr>
          </a:p>
          <a:p>
            <a:pPr marL="742950" lvl="1" indent="-285750">
              <a:buFont typeface="Arial" panose="020B0604020202020204" pitchFamily="34" charset="0"/>
              <a:buChar char="•"/>
            </a:pPr>
            <a:r>
              <a:rPr lang="en-GB" dirty="0">
                <a:latin typeface="Helvetica" pitchFamily="2" charset="0"/>
              </a:rPr>
              <a:t>plot types </a:t>
            </a:r>
          </a:p>
          <a:p>
            <a:pPr marL="742950" lvl="1" indent="-285750">
              <a:buFont typeface="Arial" panose="020B0604020202020204" pitchFamily="34" charset="0"/>
              <a:buChar char="•"/>
            </a:pPr>
            <a:r>
              <a:rPr lang="en-GB" dirty="0">
                <a:latin typeface="Helvetica" pitchFamily="2" charset="0"/>
              </a:rPr>
              <a:t>annotation</a:t>
            </a:r>
          </a:p>
          <a:p>
            <a:pPr marL="742950" lvl="1" indent="-285750">
              <a:buFont typeface="Arial" panose="020B0604020202020204" pitchFamily="34" charset="0"/>
              <a:buChar char="•"/>
            </a:pPr>
            <a:r>
              <a:rPr lang="en-GB" dirty="0">
                <a:latin typeface="Helvetica" pitchFamily="2" charset="0"/>
              </a:rPr>
              <a:t>genes </a:t>
            </a:r>
          </a:p>
          <a:p>
            <a:pPr lvl="1"/>
            <a:endParaRPr lang="en-GB" dirty="0">
              <a:latin typeface="Helvetica" pitchFamily="2" charset="0"/>
            </a:endParaRPr>
          </a:p>
          <a:p>
            <a:r>
              <a:rPr lang="en-GB" dirty="0">
                <a:latin typeface="Helvetica" pitchFamily="2" charset="0"/>
              </a:rPr>
              <a:t>are dependant on the selected study. </a:t>
            </a:r>
          </a:p>
        </p:txBody>
      </p:sp>
    </p:spTree>
    <p:extLst>
      <p:ext uri="{BB962C8B-B14F-4D97-AF65-F5344CB8AC3E}">
        <p14:creationId xmlns:p14="http://schemas.microsoft.com/office/powerpoint/2010/main" val="1666204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5EF37-18F3-19D6-299A-C8CA476B837E}"/>
              </a:ext>
            </a:extLst>
          </p:cNvPr>
          <p:cNvSpPr>
            <a:spLocks noGrp="1"/>
          </p:cNvSpPr>
          <p:nvPr>
            <p:ph type="title"/>
          </p:nvPr>
        </p:nvSpPr>
        <p:spPr/>
        <p:txBody>
          <a:bodyPr/>
          <a:lstStyle/>
          <a:p>
            <a:r>
              <a:rPr lang="en-GB" dirty="0"/>
              <a:t>Explore tab - </a:t>
            </a:r>
            <a:r>
              <a:rPr lang="en-GB" dirty="0" err="1"/>
              <a:t>DotPlot</a:t>
            </a:r>
            <a:endParaRPr lang="en-GB" dirty="0"/>
          </a:p>
        </p:txBody>
      </p:sp>
      <p:sp>
        <p:nvSpPr>
          <p:cNvPr id="4" name="Date Placeholder 3">
            <a:extLst>
              <a:ext uri="{FF2B5EF4-FFF2-40B4-BE49-F238E27FC236}">
                <a16:creationId xmlns:a16="http://schemas.microsoft.com/office/drawing/2014/main" id="{79DE5259-88E7-94FC-E93F-B49E46572EA8}"/>
              </a:ext>
            </a:extLst>
          </p:cNvPr>
          <p:cNvSpPr>
            <a:spLocks noGrp="1"/>
          </p:cNvSpPr>
          <p:nvPr>
            <p:ph type="dt" sz="half" idx="10"/>
          </p:nvPr>
        </p:nvSpPr>
        <p:spPr/>
        <p:txBody>
          <a:bodyPr/>
          <a:lstStyle/>
          <a:p>
            <a:r>
              <a:rPr lang="fr-FR"/>
              <a:t>17/05/2024</a:t>
            </a:r>
            <a:endParaRPr lang="en-FR" dirty="0"/>
          </a:p>
        </p:txBody>
      </p:sp>
      <p:sp>
        <p:nvSpPr>
          <p:cNvPr id="5" name="Footer Placeholder 4">
            <a:extLst>
              <a:ext uri="{FF2B5EF4-FFF2-40B4-BE49-F238E27FC236}">
                <a16:creationId xmlns:a16="http://schemas.microsoft.com/office/drawing/2014/main" id="{0FE8B07C-51F1-2CC3-D1A7-0CF84AB67EFE}"/>
              </a:ext>
            </a:extLst>
          </p:cNvPr>
          <p:cNvSpPr>
            <a:spLocks noGrp="1"/>
          </p:cNvSpPr>
          <p:nvPr>
            <p:ph type="ftr" sz="quarter" idx="11"/>
          </p:nvPr>
        </p:nvSpPr>
        <p:spPr/>
        <p:txBody>
          <a:bodyPr/>
          <a:lstStyle/>
          <a:p>
            <a:r>
              <a:rPr lang="en-FR"/>
              <a:t>Presentation SingleCellViz</a:t>
            </a:r>
            <a:endParaRPr lang="en-FR" dirty="0"/>
          </a:p>
        </p:txBody>
      </p:sp>
      <p:sp>
        <p:nvSpPr>
          <p:cNvPr id="6" name="Slide Number Placeholder 5">
            <a:extLst>
              <a:ext uri="{FF2B5EF4-FFF2-40B4-BE49-F238E27FC236}">
                <a16:creationId xmlns:a16="http://schemas.microsoft.com/office/drawing/2014/main" id="{73E491DC-78B5-AE0E-FE5A-DF0651E39BEF}"/>
              </a:ext>
            </a:extLst>
          </p:cNvPr>
          <p:cNvSpPr>
            <a:spLocks noGrp="1"/>
          </p:cNvSpPr>
          <p:nvPr>
            <p:ph type="sldNum" sz="quarter" idx="12"/>
          </p:nvPr>
        </p:nvSpPr>
        <p:spPr/>
        <p:txBody>
          <a:bodyPr/>
          <a:lstStyle/>
          <a:p>
            <a:fld id="{71B5D23A-62B8-2E4D-90CE-A426B7F33AA8}" type="slidenum">
              <a:rPr lang="en-FR" smtClean="0"/>
              <a:pPr/>
              <a:t>11</a:t>
            </a:fld>
            <a:endParaRPr lang="en-FR" dirty="0"/>
          </a:p>
        </p:txBody>
      </p:sp>
      <p:sp>
        <p:nvSpPr>
          <p:cNvPr id="7" name="TextBox 6">
            <a:extLst>
              <a:ext uri="{FF2B5EF4-FFF2-40B4-BE49-F238E27FC236}">
                <a16:creationId xmlns:a16="http://schemas.microsoft.com/office/drawing/2014/main" id="{24C2C058-B390-49CD-C621-8CAC1FB4A488}"/>
              </a:ext>
            </a:extLst>
          </p:cNvPr>
          <p:cNvSpPr txBox="1"/>
          <p:nvPr/>
        </p:nvSpPr>
        <p:spPr>
          <a:xfrm>
            <a:off x="6652119" y="2413337"/>
            <a:ext cx="4057059" cy="2031325"/>
          </a:xfrm>
          <a:prstGeom prst="rect">
            <a:avLst/>
          </a:prstGeom>
          <a:noFill/>
        </p:spPr>
        <p:txBody>
          <a:bodyPr wrap="square" rtlCol="0">
            <a:spAutoFit/>
          </a:bodyPr>
          <a:lstStyle/>
          <a:p>
            <a:r>
              <a:rPr lang="en-GB" dirty="0">
                <a:latin typeface="Helvetica" pitchFamily="2" charset="0"/>
              </a:rPr>
              <a:t>Possible:</a:t>
            </a:r>
          </a:p>
          <a:p>
            <a:endParaRPr lang="en-GB" dirty="0">
              <a:latin typeface="Helvetica" pitchFamily="2" charset="0"/>
            </a:endParaRPr>
          </a:p>
          <a:p>
            <a:pPr marL="742950" lvl="1" indent="-285750">
              <a:buFont typeface="Arial" panose="020B0604020202020204" pitchFamily="34" charset="0"/>
              <a:buChar char="•"/>
            </a:pPr>
            <a:r>
              <a:rPr lang="en-GB" dirty="0">
                <a:latin typeface="Helvetica" pitchFamily="2" charset="0"/>
              </a:rPr>
              <a:t>plot types </a:t>
            </a:r>
          </a:p>
          <a:p>
            <a:pPr marL="742950" lvl="1" indent="-285750">
              <a:buFont typeface="Arial" panose="020B0604020202020204" pitchFamily="34" charset="0"/>
              <a:buChar char="•"/>
            </a:pPr>
            <a:r>
              <a:rPr lang="en-GB" dirty="0">
                <a:latin typeface="Helvetica" pitchFamily="2" charset="0"/>
              </a:rPr>
              <a:t>annotation</a:t>
            </a:r>
          </a:p>
          <a:p>
            <a:pPr marL="742950" lvl="1" indent="-285750">
              <a:buFont typeface="Arial" panose="020B0604020202020204" pitchFamily="34" charset="0"/>
              <a:buChar char="•"/>
            </a:pPr>
            <a:r>
              <a:rPr lang="en-GB" dirty="0">
                <a:latin typeface="Helvetica" pitchFamily="2" charset="0"/>
              </a:rPr>
              <a:t>genes </a:t>
            </a:r>
          </a:p>
          <a:p>
            <a:pPr lvl="1"/>
            <a:endParaRPr lang="en-GB" dirty="0">
              <a:latin typeface="Helvetica" pitchFamily="2" charset="0"/>
            </a:endParaRPr>
          </a:p>
          <a:p>
            <a:r>
              <a:rPr lang="en-GB" dirty="0">
                <a:latin typeface="Helvetica" pitchFamily="2" charset="0"/>
              </a:rPr>
              <a:t>are dependant on the selected study. </a:t>
            </a:r>
          </a:p>
        </p:txBody>
      </p:sp>
      <p:sp>
        <p:nvSpPr>
          <p:cNvPr id="9" name="TextBox 8">
            <a:extLst>
              <a:ext uri="{FF2B5EF4-FFF2-40B4-BE49-F238E27FC236}">
                <a16:creationId xmlns:a16="http://schemas.microsoft.com/office/drawing/2014/main" id="{771AE641-4445-5F6F-6027-162E0290FE6C}"/>
              </a:ext>
            </a:extLst>
          </p:cNvPr>
          <p:cNvSpPr txBox="1"/>
          <p:nvPr/>
        </p:nvSpPr>
        <p:spPr>
          <a:xfrm>
            <a:off x="283264" y="6066817"/>
            <a:ext cx="5927036" cy="246221"/>
          </a:xfrm>
          <a:prstGeom prst="rect">
            <a:avLst/>
          </a:prstGeom>
          <a:noFill/>
          <a:ln>
            <a:solidFill>
              <a:srgbClr val="7E7979"/>
            </a:solidFill>
          </a:ln>
        </p:spPr>
        <p:txBody>
          <a:bodyPr wrap="square">
            <a:spAutoFit/>
          </a:bodyPr>
          <a:lstStyle/>
          <a:p>
            <a:pPr algn="ctr"/>
            <a:r>
              <a:rPr lang="en-GB" sz="1000" dirty="0">
                <a:solidFill>
                  <a:schemeClr val="bg2">
                    <a:lumMod val="50000"/>
                  </a:schemeClr>
                </a:solidFill>
                <a:latin typeface="Helvetica" pitchFamily="2" charset="0"/>
              </a:rPr>
              <a:t>Screen recording of the app</a:t>
            </a:r>
          </a:p>
        </p:txBody>
      </p:sp>
      <p:pic>
        <p:nvPicPr>
          <p:cNvPr id="13" name="Picture 12">
            <a:extLst>
              <a:ext uri="{FF2B5EF4-FFF2-40B4-BE49-F238E27FC236}">
                <a16:creationId xmlns:a16="http://schemas.microsoft.com/office/drawing/2014/main" id="{EB2A8114-162A-8A22-007A-EBCEB843943D}"/>
              </a:ext>
            </a:extLst>
          </p:cNvPr>
          <p:cNvPicPr>
            <a:picLocks noChangeAspect="1"/>
          </p:cNvPicPr>
          <p:nvPr/>
        </p:nvPicPr>
        <p:blipFill>
          <a:blip r:embed="rId2"/>
          <a:stretch>
            <a:fillRect/>
          </a:stretch>
        </p:blipFill>
        <p:spPr>
          <a:xfrm>
            <a:off x="283263" y="1253281"/>
            <a:ext cx="5927036" cy="4733397"/>
          </a:xfrm>
          <a:prstGeom prst="rect">
            <a:avLst/>
          </a:prstGeom>
        </p:spPr>
      </p:pic>
    </p:spTree>
    <p:extLst>
      <p:ext uri="{BB962C8B-B14F-4D97-AF65-F5344CB8AC3E}">
        <p14:creationId xmlns:p14="http://schemas.microsoft.com/office/powerpoint/2010/main" val="4139197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5EF37-18F3-19D6-299A-C8CA476B837E}"/>
              </a:ext>
            </a:extLst>
          </p:cNvPr>
          <p:cNvSpPr>
            <a:spLocks noGrp="1"/>
          </p:cNvSpPr>
          <p:nvPr>
            <p:ph type="title"/>
          </p:nvPr>
        </p:nvSpPr>
        <p:spPr/>
        <p:txBody>
          <a:bodyPr/>
          <a:lstStyle/>
          <a:p>
            <a:r>
              <a:rPr lang="en-GB" dirty="0"/>
              <a:t>Markers tab </a:t>
            </a:r>
          </a:p>
        </p:txBody>
      </p:sp>
      <p:sp>
        <p:nvSpPr>
          <p:cNvPr id="4" name="Date Placeholder 3">
            <a:extLst>
              <a:ext uri="{FF2B5EF4-FFF2-40B4-BE49-F238E27FC236}">
                <a16:creationId xmlns:a16="http://schemas.microsoft.com/office/drawing/2014/main" id="{79DE5259-88E7-94FC-E93F-B49E46572EA8}"/>
              </a:ext>
            </a:extLst>
          </p:cNvPr>
          <p:cNvSpPr>
            <a:spLocks noGrp="1"/>
          </p:cNvSpPr>
          <p:nvPr>
            <p:ph type="dt" sz="half" idx="10"/>
          </p:nvPr>
        </p:nvSpPr>
        <p:spPr/>
        <p:txBody>
          <a:bodyPr/>
          <a:lstStyle/>
          <a:p>
            <a:r>
              <a:rPr lang="fr-FR"/>
              <a:t>17/05/2024</a:t>
            </a:r>
            <a:endParaRPr lang="en-FR" dirty="0"/>
          </a:p>
        </p:txBody>
      </p:sp>
      <p:sp>
        <p:nvSpPr>
          <p:cNvPr id="5" name="Footer Placeholder 4">
            <a:extLst>
              <a:ext uri="{FF2B5EF4-FFF2-40B4-BE49-F238E27FC236}">
                <a16:creationId xmlns:a16="http://schemas.microsoft.com/office/drawing/2014/main" id="{0FE8B07C-51F1-2CC3-D1A7-0CF84AB67EFE}"/>
              </a:ext>
            </a:extLst>
          </p:cNvPr>
          <p:cNvSpPr>
            <a:spLocks noGrp="1"/>
          </p:cNvSpPr>
          <p:nvPr>
            <p:ph type="ftr" sz="quarter" idx="11"/>
          </p:nvPr>
        </p:nvSpPr>
        <p:spPr/>
        <p:txBody>
          <a:bodyPr/>
          <a:lstStyle/>
          <a:p>
            <a:r>
              <a:rPr lang="en-FR"/>
              <a:t>Presentation SingleCellViz</a:t>
            </a:r>
            <a:endParaRPr lang="en-FR" dirty="0"/>
          </a:p>
        </p:txBody>
      </p:sp>
      <p:sp>
        <p:nvSpPr>
          <p:cNvPr id="6" name="Slide Number Placeholder 5">
            <a:extLst>
              <a:ext uri="{FF2B5EF4-FFF2-40B4-BE49-F238E27FC236}">
                <a16:creationId xmlns:a16="http://schemas.microsoft.com/office/drawing/2014/main" id="{73E491DC-78B5-AE0E-FE5A-DF0651E39BEF}"/>
              </a:ext>
            </a:extLst>
          </p:cNvPr>
          <p:cNvSpPr>
            <a:spLocks noGrp="1"/>
          </p:cNvSpPr>
          <p:nvPr>
            <p:ph type="sldNum" sz="quarter" idx="12"/>
          </p:nvPr>
        </p:nvSpPr>
        <p:spPr/>
        <p:txBody>
          <a:bodyPr/>
          <a:lstStyle/>
          <a:p>
            <a:fld id="{71B5D23A-62B8-2E4D-90CE-A426B7F33AA8}" type="slidenum">
              <a:rPr lang="en-FR" smtClean="0"/>
              <a:pPr/>
              <a:t>12</a:t>
            </a:fld>
            <a:endParaRPr lang="en-FR" dirty="0"/>
          </a:p>
        </p:txBody>
      </p:sp>
      <p:pic>
        <p:nvPicPr>
          <p:cNvPr id="7" name="Picture 6">
            <a:extLst>
              <a:ext uri="{FF2B5EF4-FFF2-40B4-BE49-F238E27FC236}">
                <a16:creationId xmlns:a16="http://schemas.microsoft.com/office/drawing/2014/main" id="{053D8472-2570-2068-8427-2C3C9A0EB617}"/>
              </a:ext>
            </a:extLst>
          </p:cNvPr>
          <p:cNvPicPr>
            <a:picLocks noChangeAspect="1"/>
          </p:cNvPicPr>
          <p:nvPr/>
        </p:nvPicPr>
        <p:blipFill rotWithShape="1">
          <a:blip r:embed="rId3"/>
          <a:srcRect t="58780"/>
          <a:stretch/>
        </p:blipFill>
        <p:spPr>
          <a:xfrm>
            <a:off x="5655156" y="3272603"/>
            <a:ext cx="5214309" cy="2826873"/>
          </a:xfrm>
          <a:prstGeom prst="rect">
            <a:avLst/>
          </a:prstGeom>
        </p:spPr>
      </p:pic>
      <p:sp>
        <p:nvSpPr>
          <p:cNvPr id="8" name="TextBox 7">
            <a:extLst>
              <a:ext uri="{FF2B5EF4-FFF2-40B4-BE49-F238E27FC236}">
                <a16:creationId xmlns:a16="http://schemas.microsoft.com/office/drawing/2014/main" id="{5F6284BC-2A1E-44C4-ECBC-A9D271D057ED}"/>
              </a:ext>
            </a:extLst>
          </p:cNvPr>
          <p:cNvSpPr txBox="1"/>
          <p:nvPr/>
        </p:nvSpPr>
        <p:spPr>
          <a:xfrm>
            <a:off x="5655156" y="1401878"/>
            <a:ext cx="6400799" cy="923330"/>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Helvetica" pitchFamily="2" charset="0"/>
              </a:rPr>
              <a:t>Table result = Seurat’s </a:t>
            </a:r>
            <a:r>
              <a:rPr lang="en-GB" b="1" dirty="0" err="1">
                <a:latin typeface="Helvetica" pitchFamily="2" charset="0"/>
              </a:rPr>
              <a:t>FindAllMarkers</a:t>
            </a:r>
            <a:r>
              <a:rPr lang="en-GB" dirty="0">
                <a:latin typeface="Helvetica" pitchFamily="2" charset="0"/>
              </a:rPr>
              <a:t>() table</a:t>
            </a:r>
          </a:p>
          <a:p>
            <a:pPr marL="285750" indent="-285750">
              <a:buFont typeface="Arial" panose="020B0604020202020204" pitchFamily="34" charset="0"/>
              <a:buChar char="•"/>
            </a:pPr>
            <a:r>
              <a:rPr lang="en-GB" dirty="0">
                <a:latin typeface="Helvetica" pitchFamily="2" charset="0"/>
              </a:rPr>
              <a:t>Precalculated and saved in a database (more details later)</a:t>
            </a:r>
          </a:p>
          <a:p>
            <a:pPr marL="285750" indent="-285750">
              <a:buFont typeface="Arial" panose="020B0604020202020204" pitchFamily="34" charset="0"/>
              <a:buChar char="•"/>
            </a:pPr>
            <a:r>
              <a:rPr lang="en-GB" dirty="0">
                <a:latin typeface="Helvetica" pitchFamily="2" charset="0"/>
              </a:rPr>
              <a:t>Filter based on columns in the table </a:t>
            </a:r>
            <a:r>
              <a:rPr lang="en-GB" dirty="0">
                <a:latin typeface="Helvetica" pitchFamily="2" charset="0"/>
                <a:sym typeface="Wingdings" pitchFamily="2" charset="2"/>
              </a:rPr>
              <a:t> </a:t>
            </a:r>
            <a:r>
              <a:rPr lang="en-GB" dirty="0">
                <a:latin typeface="Helvetica" pitchFamily="2" charset="0"/>
              </a:rPr>
              <a:t>heatmap updates</a:t>
            </a:r>
          </a:p>
        </p:txBody>
      </p:sp>
      <p:pic>
        <p:nvPicPr>
          <p:cNvPr id="11" name="Picture 10">
            <a:extLst>
              <a:ext uri="{FF2B5EF4-FFF2-40B4-BE49-F238E27FC236}">
                <a16:creationId xmlns:a16="http://schemas.microsoft.com/office/drawing/2014/main" id="{C9655EDB-0803-D92F-F56B-B9DD873F563B}"/>
              </a:ext>
            </a:extLst>
          </p:cNvPr>
          <p:cNvPicPr>
            <a:picLocks noChangeAspect="1"/>
          </p:cNvPicPr>
          <p:nvPr/>
        </p:nvPicPr>
        <p:blipFill rotWithShape="1">
          <a:blip r:embed="rId4"/>
          <a:srcRect t="3574" b="41983"/>
          <a:stretch/>
        </p:blipFill>
        <p:spPr>
          <a:xfrm>
            <a:off x="136045" y="1341308"/>
            <a:ext cx="5214309" cy="3733650"/>
          </a:xfrm>
          <a:prstGeom prst="rect">
            <a:avLst/>
          </a:prstGeom>
        </p:spPr>
      </p:pic>
      <p:sp>
        <p:nvSpPr>
          <p:cNvPr id="3" name="TextBox 2">
            <a:extLst>
              <a:ext uri="{FF2B5EF4-FFF2-40B4-BE49-F238E27FC236}">
                <a16:creationId xmlns:a16="http://schemas.microsoft.com/office/drawing/2014/main" id="{7E663ECC-5334-66A9-AE8D-DC73EE604D7A}"/>
              </a:ext>
            </a:extLst>
          </p:cNvPr>
          <p:cNvSpPr txBox="1"/>
          <p:nvPr/>
        </p:nvSpPr>
        <p:spPr>
          <a:xfrm>
            <a:off x="136045" y="5145862"/>
            <a:ext cx="5214309" cy="246221"/>
          </a:xfrm>
          <a:prstGeom prst="rect">
            <a:avLst/>
          </a:prstGeom>
          <a:noFill/>
          <a:ln>
            <a:solidFill>
              <a:srgbClr val="7E7979"/>
            </a:solidFill>
          </a:ln>
        </p:spPr>
        <p:txBody>
          <a:bodyPr wrap="square">
            <a:spAutoFit/>
          </a:bodyPr>
          <a:lstStyle/>
          <a:p>
            <a:pPr algn="ctr"/>
            <a:r>
              <a:rPr lang="en-GB" sz="1000" dirty="0">
                <a:solidFill>
                  <a:schemeClr val="bg2">
                    <a:lumMod val="50000"/>
                  </a:schemeClr>
                </a:solidFill>
                <a:latin typeface="Helvetica" pitchFamily="2" charset="0"/>
              </a:rPr>
              <a:t>Screenshot of the app</a:t>
            </a:r>
          </a:p>
        </p:txBody>
      </p:sp>
      <p:sp>
        <p:nvSpPr>
          <p:cNvPr id="9" name="TextBox 8">
            <a:extLst>
              <a:ext uri="{FF2B5EF4-FFF2-40B4-BE49-F238E27FC236}">
                <a16:creationId xmlns:a16="http://schemas.microsoft.com/office/drawing/2014/main" id="{4C851A6A-2B46-D14B-0AB5-7E64A0E57229}"/>
              </a:ext>
            </a:extLst>
          </p:cNvPr>
          <p:cNvSpPr txBox="1"/>
          <p:nvPr/>
        </p:nvSpPr>
        <p:spPr>
          <a:xfrm>
            <a:off x="5655155" y="6173064"/>
            <a:ext cx="5214309" cy="246221"/>
          </a:xfrm>
          <a:prstGeom prst="rect">
            <a:avLst/>
          </a:prstGeom>
          <a:noFill/>
          <a:ln>
            <a:solidFill>
              <a:srgbClr val="7E7979"/>
            </a:solidFill>
          </a:ln>
        </p:spPr>
        <p:txBody>
          <a:bodyPr wrap="square">
            <a:spAutoFit/>
          </a:bodyPr>
          <a:lstStyle/>
          <a:p>
            <a:pPr algn="ctr"/>
            <a:r>
              <a:rPr lang="en-GB" sz="1000" dirty="0">
                <a:solidFill>
                  <a:schemeClr val="bg2">
                    <a:lumMod val="50000"/>
                  </a:schemeClr>
                </a:solidFill>
                <a:latin typeface="Helvetica" pitchFamily="2" charset="0"/>
              </a:rPr>
              <a:t>Screenshot of the app</a:t>
            </a:r>
          </a:p>
        </p:txBody>
      </p:sp>
    </p:spTree>
    <p:extLst>
      <p:ext uri="{BB962C8B-B14F-4D97-AF65-F5344CB8AC3E}">
        <p14:creationId xmlns:p14="http://schemas.microsoft.com/office/powerpoint/2010/main" val="27815637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5EF37-18F3-19D6-299A-C8CA476B837E}"/>
              </a:ext>
            </a:extLst>
          </p:cNvPr>
          <p:cNvSpPr>
            <a:spLocks noGrp="1"/>
          </p:cNvSpPr>
          <p:nvPr>
            <p:ph type="title"/>
          </p:nvPr>
        </p:nvSpPr>
        <p:spPr/>
        <p:txBody>
          <a:bodyPr/>
          <a:lstStyle/>
          <a:p>
            <a:r>
              <a:rPr lang="en-GB" dirty="0"/>
              <a:t>Differential expression tab</a:t>
            </a:r>
          </a:p>
        </p:txBody>
      </p:sp>
      <p:sp>
        <p:nvSpPr>
          <p:cNvPr id="4" name="Date Placeholder 3">
            <a:extLst>
              <a:ext uri="{FF2B5EF4-FFF2-40B4-BE49-F238E27FC236}">
                <a16:creationId xmlns:a16="http://schemas.microsoft.com/office/drawing/2014/main" id="{79DE5259-88E7-94FC-E93F-B49E46572EA8}"/>
              </a:ext>
            </a:extLst>
          </p:cNvPr>
          <p:cNvSpPr>
            <a:spLocks noGrp="1"/>
          </p:cNvSpPr>
          <p:nvPr>
            <p:ph type="dt" sz="half" idx="10"/>
          </p:nvPr>
        </p:nvSpPr>
        <p:spPr/>
        <p:txBody>
          <a:bodyPr/>
          <a:lstStyle/>
          <a:p>
            <a:r>
              <a:rPr lang="fr-FR"/>
              <a:t>17/05/2024</a:t>
            </a:r>
            <a:endParaRPr lang="en-FR" dirty="0"/>
          </a:p>
        </p:txBody>
      </p:sp>
      <p:sp>
        <p:nvSpPr>
          <p:cNvPr id="5" name="Footer Placeholder 4">
            <a:extLst>
              <a:ext uri="{FF2B5EF4-FFF2-40B4-BE49-F238E27FC236}">
                <a16:creationId xmlns:a16="http://schemas.microsoft.com/office/drawing/2014/main" id="{0FE8B07C-51F1-2CC3-D1A7-0CF84AB67EFE}"/>
              </a:ext>
            </a:extLst>
          </p:cNvPr>
          <p:cNvSpPr>
            <a:spLocks noGrp="1"/>
          </p:cNvSpPr>
          <p:nvPr>
            <p:ph type="ftr" sz="quarter" idx="11"/>
          </p:nvPr>
        </p:nvSpPr>
        <p:spPr/>
        <p:txBody>
          <a:bodyPr/>
          <a:lstStyle/>
          <a:p>
            <a:r>
              <a:rPr lang="en-FR"/>
              <a:t>Presentation SingleCellViz</a:t>
            </a:r>
            <a:endParaRPr lang="en-FR" dirty="0"/>
          </a:p>
        </p:txBody>
      </p:sp>
      <p:sp>
        <p:nvSpPr>
          <p:cNvPr id="6" name="Slide Number Placeholder 5">
            <a:extLst>
              <a:ext uri="{FF2B5EF4-FFF2-40B4-BE49-F238E27FC236}">
                <a16:creationId xmlns:a16="http://schemas.microsoft.com/office/drawing/2014/main" id="{73E491DC-78B5-AE0E-FE5A-DF0651E39BEF}"/>
              </a:ext>
            </a:extLst>
          </p:cNvPr>
          <p:cNvSpPr>
            <a:spLocks noGrp="1"/>
          </p:cNvSpPr>
          <p:nvPr>
            <p:ph type="sldNum" sz="quarter" idx="12"/>
          </p:nvPr>
        </p:nvSpPr>
        <p:spPr/>
        <p:txBody>
          <a:bodyPr/>
          <a:lstStyle/>
          <a:p>
            <a:fld id="{71B5D23A-62B8-2E4D-90CE-A426B7F33AA8}" type="slidenum">
              <a:rPr lang="en-FR" smtClean="0"/>
              <a:pPr/>
              <a:t>13</a:t>
            </a:fld>
            <a:endParaRPr lang="en-FR" dirty="0"/>
          </a:p>
        </p:txBody>
      </p:sp>
      <p:pic>
        <p:nvPicPr>
          <p:cNvPr id="3" name="Picture 2">
            <a:extLst>
              <a:ext uri="{FF2B5EF4-FFF2-40B4-BE49-F238E27FC236}">
                <a16:creationId xmlns:a16="http://schemas.microsoft.com/office/drawing/2014/main" id="{E19E4736-1F72-77AA-7FB9-A1C93D01F965}"/>
              </a:ext>
            </a:extLst>
          </p:cNvPr>
          <p:cNvPicPr>
            <a:picLocks noChangeAspect="1"/>
          </p:cNvPicPr>
          <p:nvPr/>
        </p:nvPicPr>
        <p:blipFill>
          <a:blip r:embed="rId2"/>
          <a:stretch>
            <a:fillRect/>
          </a:stretch>
        </p:blipFill>
        <p:spPr>
          <a:xfrm>
            <a:off x="339595" y="1110384"/>
            <a:ext cx="3813162" cy="5015174"/>
          </a:xfrm>
          <a:prstGeom prst="rect">
            <a:avLst/>
          </a:prstGeom>
        </p:spPr>
      </p:pic>
      <p:sp>
        <p:nvSpPr>
          <p:cNvPr id="7" name="TextBox 6">
            <a:extLst>
              <a:ext uri="{FF2B5EF4-FFF2-40B4-BE49-F238E27FC236}">
                <a16:creationId xmlns:a16="http://schemas.microsoft.com/office/drawing/2014/main" id="{2F2147B4-8EEE-B812-F54D-77782DFAF4C0}"/>
              </a:ext>
            </a:extLst>
          </p:cNvPr>
          <p:cNvSpPr txBox="1"/>
          <p:nvPr/>
        </p:nvSpPr>
        <p:spPr>
          <a:xfrm>
            <a:off x="4604568" y="1382423"/>
            <a:ext cx="6400799" cy="1477328"/>
          </a:xfrm>
          <a:prstGeom prst="rect">
            <a:avLst/>
          </a:prstGeom>
          <a:noFill/>
        </p:spPr>
        <p:txBody>
          <a:bodyPr wrap="square" rtlCol="0">
            <a:spAutoFit/>
          </a:bodyPr>
          <a:lstStyle/>
          <a:p>
            <a:r>
              <a:rPr lang="en-GB" dirty="0">
                <a:latin typeface="Helvetica" pitchFamily="2" charset="0"/>
              </a:rPr>
              <a:t>Similar to previous tab:</a:t>
            </a:r>
          </a:p>
          <a:p>
            <a:endParaRPr lang="en-GB" dirty="0">
              <a:latin typeface="Helvetica" pitchFamily="2" charset="0"/>
            </a:endParaRPr>
          </a:p>
          <a:p>
            <a:pPr marL="285750" indent="-285750">
              <a:buFont typeface="Arial" panose="020B0604020202020204" pitchFamily="34" charset="0"/>
              <a:buChar char="•"/>
            </a:pPr>
            <a:r>
              <a:rPr lang="en-GB" dirty="0">
                <a:latin typeface="Helvetica" pitchFamily="2" charset="0"/>
              </a:rPr>
              <a:t>Table result = Seurat’s </a:t>
            </a:r>
            <a:r>
              <a:rPr lang="en-GB" b="1" dirty="0" err="1">
                <a:latin typeface="Helvetica" pitchFamily="2" charset="0"/>
              </a:rPr>
              <a:t>FindMarkers</a:t>
            </a:r>
            <a:r>
              <a:rPr lang="en-GB" dirty="0">
                <a:latin typeface="Helvetica" pitchFamily="2" charset="0"/>
              </a:rPr>
              <a:t>() table</a:t>
            </a:r>
          </a:p>
          <a:p>
            <a:pPr marL="285750" indent="-285750">
              <a:buFont typeface="Arial" panose="020B0604020202020204" pitchFamily="34" charset="0"/>
              <a:buChar char="•"/>
            </a:pPr>
            <a:r>
              <a:rPr lang="en-GB" dirty="0">
                <a:latin typeface="Helvetica" pitchFamily="2" charset="0"/>
              </a:rPr>
              <a:t>Precalculated and saved in a database (more details later)</a:t>
            </a:r>
          </a:p>
          <a:p>
            <a:pPr marL="285750" indent="-285750">
              <a:buFont typeface="Arial" panose="020B0604020202020204" pitchFamily="34" charset="0"/>
              <a:buChar char="•"/>
            </a:pPr>
            <a:r>
              <a:rPr lang="en-GB" dirty="0">
                <a:latin typeface="Helvetica" pitchFamily="2" charset="0"/>
              </a:rPr>
              <a:t>Filter based on columns in the table </a:t>
            </a:r>
            <a:r>
              <a:rPr lang="en-GB" dirty="0">
                <a:latin typeface="Helvetica" pitchFamily="2" charset="0"/>
                <a:sym typeface="Wingdings" pitchFamily="2" charset="2"/>
              </a:rPr>
              <a:t> </a:t>
            </a:r>
            <a:r>
              <a:rPr lang="en-GB" dirty="0">
                <a:latin typeface="Helvetica" pitchFamily="2" charset="0"/>
              </a:rPr>
              <a:t>heatmap updates</a:t>
            </a:r>
          </a:p>
        </p:txBody>
      </p:sp>
      <p:sp>
        <p:nvSpPr>
          <p:cNvPr id="8" name="TextBox 7">
            <a:extLst>
              <a:ext uri="{FF2B5EF4-FFF2-40B4-BE49-F238E27FC236}">
                <a16:creationId xmlns:a16="http://schemas.microsoft.com/office/drawing/2014/main" id="{D8535F13-FFDC-5346-9183-5DEDB2BF34E6}"/>
              </a:ext>
            </a:extLst>
          </p:cNvPr>
          <p:cNvSpPr txBox="1"/>
          <p:nvPr/>
        </p:nvSpPr>
        <p:spPr>
          <a:xfrm>
            <a:off x="339595" y="6172200"/>
            <a:ext cx="3813162" cy="246221"/>
          </a:xfrm>
          <a:prstGeom prst="rect">
            <a:avLst/>
          </a:prstGeom>
          <a:noFill/>
          <a:ln>
            <a:solidFill>
              <a:srgbClr val="7E7979"/>
            </a:solidFill>
          </a:ln>
        </p:spPr>
        <p:txBody>
          <a:bodyPr wrap="square">
            <a:spAutoFit/>
          </a:bodyPr>
          <a:lstStyle/>
          <a:p>
            <a:pPr algn="ctr"/>
            <a:r>
              <a:rPr lang="en-GB" sz="1000" dirty="0">
                <a:solidFill>
                  <a:schemeClr val="bg2">
                    <a:lumMod val="50000"/>
                  </a:schemeClr>
                </a:solidFill>
                <a:latin typeface="Helvetica" pitchFamily="2" charset="0"/>
              </a:rPr>
              <a:t>Screenshot of the app</a:t>
            </a:r>
          </a:p>
        </p:txBody>
      </p:sp>
    </p:spTree>
    <p:extLst>
      <p:ext uri="{BB962C8B-B14F-4D97-AF65-F5344CB8AC3E}">
        <p14:creationId xmlns:p14="http://schemas.microsoft.com/office/powerpoint/2010/main" val="367778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5EF37-18F3-19D6-299A-C8CA476B837E}"/>
              </a:ext>
            </a:extLst>
          </p:cNvPr>
          <p:cNvSpPr>
            <a:spLocks noGrp="1"/>
          </p:cNvSpPr>
          <p:nvPr>
            <p:ph type="title"/>
          </p:nvPr>
        </p:nvSpPr>
        <p:spPr/>
        <p:txBody>
          <a:bodyPr/>
          <a:lstStyle/>
          <a:p>
            <a:r>
              <a:rPr lang="en-GB" dirty="0"/>
              <a:t>Download a dataset</a:t>
            </a:r>
          </a:p>
        </p:txBody>
      </p:sp>
      <p:sp>
        <p:nvSpPr>
          <p:cNvPr id="4" name="Date Placeholder 3">
            <a:extLst>
              <a:ext uri="{FF2B5EF4-FFF2-40B4-BE49-F238E27FC236}">
                <a16:creationId xmlns:a16="http://schemas.microsoft.com/office/drawing/2014/main" id="{79DE5259-88E7-94FC-E93F-B49E46572EA8}"/>
              </a:ext>
            </a:extLst>
          </p:cNvPr>
          <p:cNvSpPr>
            <a:spLocks noGrp="1"/>
          </p:cNvSpPr>
          <p:nvPr>
            <p:ph type="dt" sz="half" idx="10"/>
          </p:nvPr>
        </p:nvSpPr>
        <p:spPr/>
        <p:txBody>
          <a:bodyPr/>
          <a:lstStyle/>
          <a:p>
            <a:r>
              <a:rPr lang="fr-FR"/>
              <a:t>17/05/2024</a:t>
            </a:r>
            <a:endParaRPr lang="en-FR" dirty="0"/>
          </a:p>
        </p:txBody>
      </p:sp>
      <p:sp>
        <p:nvSpPr>
          <p:cNvPr id="5" name="Footer Placeholder 4">
            <a:extLst>
              <a:ext uri="{FF2B5EF4-FFF2-40B4-BE49-F238E27FC236}">
                <a16:creationId xmlns:a16="http://schemas.microsoft.com/office/drawing/2014/main" id="{0FE8B07C-51F1-2CC3-D1A7-0CF84AB67EFE}"/>
              </a:ext>
            </a:extLst>
          </p:cNvPr>
          <p:cNvSpPr>
            <a:spLocks noGrp="1"/>
          </p:cNvSpPr>
          <p:nvPr>
            <p:ph type="ftr" sz="quarter" idx="11"/>
          </p:nvPr>
        </p:nvSpPr>
        <p:spPr/>
        <p:txBody>
          <a:bodyPr/>
          <a:lstStyle/>
          <a:p>
            <a:r>
              <a:rPr lang="en-FR"/>
              <a:t>Presentation SingleCellViz</a:t>
            </a:r>
            <a:endParaRPr lang="en-FR" dirty="0"/>
          </a:p>
        </p:txBody>
      </p:sp>
      <p:sp>
        <p:nvSpPr>
          <p:cNvPr id="6" name="Slide Number Placeholder 5">
            <a:extLst>
              <a:ext uri="{FF2B5EF4-FFF2-40B4-BE49-F238E27FC236}">
                <a16:creationId xmlns:a16="http://schemas.microsoft.com/office/drawing/2014/main" id="{73E491DC-78B5-AE0E-FE5A-DF0651E39BEF}"/>
              </a:ext>
            </a:extLst>
          </p:cNvPr>
          <p:cNvSpPr>
            <a:spLocks noGrp="1"/>
          </p:cNvSpPr>
          <p:nvPr>
            <p:ph type="sldNum" sz="quarter" idx="12"/>
          </p:nvPr>
        </p:nvSpPr>
        <p:spPr/>
        <p:txBody>
          <a:bodyPr/>
          <a:lstStyle/>
          <a:p>
            <a:fld id="{71B5D23A-62B8-2E4D-90CE-A426B7F33AA8}" type="slidenum">
              <a:rPr lang="en-FR" smtClean="0"/>
              <a:pPr/>
              <a:t>14</a:t>
            </a:fld>
            <a:endParaRPr lang="en-FR" dirty="0"/>
          </a:p>
        </p:txBody>
      </p:sp>
      <p:sp>
        <p:nvSpPr>
          <p:cNvPr id="8" name="TextBox 7">
            <a:extLst>
              <a:ext uri="{FF2B5EF4-FFF2-40B4-BE49-F238E27FC236}">
                <a16:creationId xmlns:a16="http://schemas.microsoft.com/office/drawing/2014/main" id="{145A0227-34DC-4E68-8171-AE16713412C4}"/>
              </a:ext>
            </a:extLst>
          </p:cNvPr>
          <p:cNvSpPr txBox="1"/>
          <p:nvPr/>
        </p:nvSpPr>
        <p:spPr>
          <a:xfrm>
            <a:off x="497317" y="1216086"/>
            <a:ext cx="5944205" cy="2585323"/>
          </a:xfrm>
          <a:prstGeom prst="rect">
            <a:avLst/>
          </a:prstGeom>
          <a:noFill/>
        </p:spPr>
        <p:txBody>
          <a:bodyPr wrap="square">
            <a:spAutoFit/>
          </a:bodyPr>
          <a:lstStyle/>
          <a:p>
            <a:r>
              <a:rPr lang="en-GB" dirty="0">
                <a:latin typeface="Helvetica" pitchFamily="2" charset="0"/>
              </a:rPr>
              <a:t>An R object containing:</a:t>
            </a:r>
          </a:p>
          <a:p>
            <a:endParaRPr lang="en-GB" dirty="0">
              <a:latin typeface="Helvetica" pitchFamily="2" charset="0"/>
            </a:endParaRPr>
          </a:p>
          <a:p>
            <a:pPr marL="285750" indent="-285750">
              <a:buFont typeface="Arial" panose="020B0604020202020204" pitchFamily="34" charset="0"/>
              <a:buChar char="•"/>
            </a:pPr>
            <a:r>
              <a:rPr lang="en-GB" dirty="0">
                <a:latin typeface="Helvetica" pitchFamily="2" charset="0"/>
              </a:rPr>
              <a:t>Seurat object</a:t>
            </a:r>
          </a:p>
          <a:p>
            <a:pPr marL="285750" indent="-285750">
              <a:buFont typeface="Arial" panose="020B0604020202020204" pitchFamily="34" charset="0"/>
              <a:buChar char="•"/>
            </a:pPr>
            <a:r>
              <a:rPr lang="en-GB" dirty="0">
                <a:latin typeface="Helvetica" pitchFamily="2" charset="0"/>
              </a:rPr>
              <a:t>Markers table and aggregated expression</a:t>
            </a:r>
          </a:p>
          <a:p>
            <a:pPr marL="285750" indent="-285750">
              <a:buFont typeface="Arial" panose="020B0604020202020204" pitchFamily="34" charset="0"/>
              <a:buChar char="•"/>
            </a:pPr>
            <a:r>
              <a:rPr lang="en-GB" dirty="0">
                <a:latin typeface="Helvetica" pitchFamily="2" charset="0"/>
              </a:rPr>
              <a:t>Differential expression table and aggregated expression</a:t>
            </a:r>
          </a:p>
          <a:p>
            <a:endParaRPr lang="en-GB" dirty="0">
              <a:latin typeface="Helvetica" pitchFamily="2" charset="0"/>
            </a:endParaRPr>
          </a:p>
          <a:p>
            <a:r>
              <a:rPr lang="en-GB" dirty="0">
                <a:latin typeface="Helvetica" pitchFamily="2" charset="0"/>
              </a:rPr>
              <a:t>can be downloaded for further exploration in R.</a:t>
            </a:r>
          </a:p>
          <a:p>
            <a:pPr marL="285750" indent="-285750">
              <a:buFont typeface="Arial" panose="020B0604020202020204" pitchFamily="34" charset="0"/>
              <a:buChar char="•"/>
            </a:pPr>
            <a:endParaRPr lang="en-GB" dirty="0">
              <a:latin typeface="Helvetica" pitchFamily="2" charset="0"/>
            </a:endParaRPr>
          </a:p>
        </p:txBody>
      </p:sp>
      <p:pic>
        <p:nvPicPr>
          <p:cNvPr id="10" name="Picture 9">
            <a:extLst>
              <a:ext uri="{FF2B5EF4-FFF2-40B4-BE49-F238E27FC236}">
                <a16:creationId xmlns:a16="http://schemas.microsoft.com/office/drawing/2014/main" id="{8038B2FE-4F69-30AA-BC91-5F48671B282A}"/>
              </a:ext>
            </a:extLst>
          </p:cNvPr>
          <p:cNvPicPr>
            <a:picLocks noChangeAspect="1"/>
          </p:cNvPicPr>
          <p:nvPr/>
        </p:nvPicPr>
        <p:blipFill>
          <a:blip r:embed="rId3"/>
          <a:stretch>
            <a:fillRect/>
          </a:stretch>
        </p:blipFill>
        <p:spPr>
          <a:xfrm>
            <a:off x="6505551" y="1216086"/>
            <a:ext cx="5189132" cy="4797500"/>
          </a:xfrm>
          <a:prstGeom prst="rect">
            <a:avLst/>
          </a:prstGeom>
        </p:spPr>
      </p:pic>
      <p:sp>
        <p:nvSpPr>
          <p:cNvPr id="3" name="TextBox 2">
            <a:extLst>
              <a:ext uri="{FF2B5EF4-FFF2-40B4-BE49-F238E27FC236}">
                <a16:creationId xmlns:a16="http://schemas.microsoft.com/office/drawing/2014/main" id="{1292A337-CF68-C604-45FB-FDA12CD72CAD}"/>
              </a:ext>
            </a:extLst>
          </p:cNvPr>
          <p:cNvSpPr txBox="1"/>
          <p:nvPr/>
        </p:nvSpPr>
        <p:spPr>
          <a:xfrm>
            <a:off x="6505552" y="6034368"/>
            <a:ext cx="5189132" cy="246221"/>
          </a:xfrm>
          <a:prstGeom prst="rect">
            <a:avLst/>
          </a:prstGeom>
          <a:noFill/>
          <a:ln>
            <a:solidFill>
              <a:srgbClr val="7E7979"/>
            </a:solidFill>
          </a:ln>
        </p:spPr>
        <p:txBody>
          <a:bodyPr wrap="square">
            <a:spAutoFit/>
          </a:bodyPr>
          <a:lstStyle/>
          <a:p>
            <a:pPr algn="ctr"/>
            <a:r>
              <a:rPr lang="en-GB" sz="1000" dirty="0">
                <a:solidFill>
                  <a:schemeClr val="bg2">
                    <a:lumMod val="50000"/>
                  </a:schemeClr>
                </a:solidFill>
                <a:latin typeface="Helvetica" pitchFamily="2" charset="0"/>
              </a:rPr>
              <a:t>Content of the downloadable R object</a:t>
            </a:r>
          </a:p>
        </p:txBody>
      </p:sp>
      <p:pic>
        <p:nvPicPr>
          <p:cNvPr id="12" name="Picture 11">
            <a:extLst>
              <a:ext uri="{FF2B5EF4-FFF2-40B4-BE49-F238E27FC236}">
                <a16:creationId xmlns:a16="http://schemas.microsoft.com/office/drawing/2014/main" id="{ED459CC5-81F0-7375-C5F7-1B68F0DEA1F6}"/>
              </a:ext>
            </a:extLst>
          </p:cNvPr>
          <p:cNvPicPr>
            <a:picLocks noChangeAspect="1"/>
          </p:cNvPicPr>
          <p:nvPr/>
        </p:nvPicPr>
        <p:blipFill>
          <a:blip r:embed="rId4"/>
          <a:stretch>
            <a:fillRect/>
          </a:stretch>
        </p:blipFill>
        <p:spPr>
          <a:xfrm>
            <a:off x="497317" y="3760592"/>
            <a:ext cx="1382089" cy="2252994"/>
          </a:xfrm>
          <a:prstGeom prst="rect">
            <a:avLst/>
          </a:prstGeom>
        </p:spPr>
      </p:pic>
    </p:spTree>
    <p:extLst>
      <p:ext uri="{BB962C8B-B14F-4D97-AF65-F5344CB8AC3E}">
        <p14:creationId xmlns:p14="http://schemas.microsoft.com/office/powerpoint/2010/main" val="1656458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9E9EC-F1D9-13B5-E660-282C94083F4C}"/>
              </a:ext>
            </a:extLst>
          </p:cNvPr>
          <p:cNvSpPr>
            <a:spLocks noGrp="1"/>
          </p:cNvSpPr>
          <p:nvPr>
            <p:ph type="title"/>
          </p:nvPr>
        </p:nvSpPr>
        <p:spPr/>
        <p:txBody>
          <a:bodyPr/>
          <a:lstStyle/>
          <a:p>
            <a:r>
              <a:rPr lang="en-GB" dirty="0"/>
              <a:t>Deployment to a local server</a:t>
            </a:r>
          </a:p>
        </p:txBody>
      </p:sp>
      <p:sp>
        <p:nvSpPr>
          <p:cNvPr id="4" name="Date Placeholder 3">
            <a:extLst>
              <a:ext uri="{FF2B5EF4-FFF2-40B4-BE49-F238E27FC236}">
                <a16:creationId xmlns:a16="http://schemas.microsoft.com/office/drawing/2014/main" id="{38084CFF-061E-D8F6-2D7D-B9382969C4FF}"/>
              </a:ext>
            </a:extLst>
          </p:cNvPr>
          <p:cNvSpPr>
            <a:spLocks noGrp="1"/>
          </p:cNvSpPr>
          <p:nvPr>
            <p:ph type="dt" sz="half" idx="10"/>
          </p:nvPr>
        </p:nvSpPr>
        <p:spPr/>
        <p:txBody>
          <a:bodyPr/>
          <a:lstStyle/>
          <a:p>
            <a:r>
              <a:rPr lang="fr-FR"/>
              <a:t>17/05/2024</a:t>
            </a:r>
            <a:endParaRPr lang="en-FR" dirty="0"/>
          </a:p>
        </p:txBody>
      </p:sp>
      <p:sp>
        <p:nvSpPr>
          <p:cNvPr id="5" name="Footer Placeholder 4">
            <a:extLst>
              <a:ext uri="{FF2B5EF4-FFF2-40B4-BE49-F238E27FC236}">
                <a16:creationId xmlns:a16="http://schemas.microsoft.com/office/drawing/2014/main" id="{8F0CB23C-ADFF-709F-2819-1EA0602DB9CB}"/>
              </a:ext>
            </a:extLst>
          </p:cNvPr>
          <p:cNvSpPr>
            <a:spLocks noGrp="1"/>
          </p:cNvSpPr>
          <p:nvPr>
            <p:ph type="ftr" sz="quarter" idx="11"/>
          </p:nvPr>
        </p:nvSpPr>
        <p:spPr/>
        <p:txBody>
          <a:bodyPr/>
          <a:lstStyle/>
          <a:p>
            <a:r>
              <a:rPr lang="en-FR"/>
              <a:t>Presentation SingleCellViz</a:t>
            </a:r>
            <a:endParaRPr lang="en-FR" dirty="0"/>
          </a:p>
        </p:txBody>
      </p:sp>
      <p:sp>
        <p:nvSpPr>
          <p:cNvPr id="6" name="Slide Number Placeholder 5">
            <a:extLst>
              <a:ext uri="{FF2B5EF4-FFF2-40B4-BE49-F238E27FC236}">
                <a16:creationId xmlns:a16="http://schemas.microsoft.com/office/drawing/2014/main" id="{BA725257-81A1-DC92-39D5-CAB57C405F28}"/>
              </a:ext>
            </a:extLst>
          </p:cNvPr>
          <p:cNvSpPr>
            <a:spLocks noGrp="1"/>
          </p:cNvSpPr>
          <p:nvPr>
            <p:ph type="sldNum" sz="quarter" idx="12"/>
          </p:nvPr>
        </p:nvSpPr>
        <p:spPr/>
        <p:txBody>
          <a:bodyPr/>
          <a:lstStyle/>
          <a:p>
            <a:fld id="{71B5D23A-62B8-2E4D-90CE-A426B7F33AA8}" type="slidenum">
              <a:rPr lang="en-FR" smtClean="0"/>
              <a:pPr/>
              <a:t>15</a:t>
            </a:fld>
            <a:endParaRPr lang="en-FR" dirty="0"/>
          </a:p>
        </p:txBody>
      </p:sp>
      <p:sp>
        <p:nvSpPr>
          <p:cNvPr id="9" name="TextBox 8">
            <a:extLst>
              <a:ext uri="{FF2B5EF4-FFF2-40B4-BE49-F238E27FC236}">
                <a16:creationId xmlns:a16="http://schemas.microsoft.com/office/drawing/2014/main" id="{64E0E101-55B9-1FF2-A5A4-E34F9647FDD1}"/>
              </a:ext>
            </a:extLst>
          </p:cNvPr>
          <p:cNvSpPr txBox="1"/>
          <p:nvPr/>
        </p:nvSpPr>
        <p:spPr>
          <a:xfrm>
            <a:off x="479953" y="1443841"/>
            <a:ext cx="11232093" cy="4801314"/>
          </a:xfrm>
          <a:prstGeom prst="rect">
            <a:avLst/>
          </a:prstGeom>
          <a:noFill/>
        </p:spPr>
        <p:txBody>
          <a:bodyPr wrap="square" rtlCol="0">
            <a:spAutoFit/>
          </a:bodyPr>
          <a:lstStyle/>
          <a:p>
            <a:r>
              <a:rPr lang="en-GB" dirty="0">
                <a:latin typeface="Helvetica" pitchFamily="2" charset="0"/>
              </a:rPr>
              <a:t>With the help of the IT team, we now have a server with:</a:t>
            </a:r>
          </a:p>
          <a:p>
            <a:endParaRPr lang="en-GB" dirty="0">
              <a:latin typeface="Helvetica" pitchFamily="2" charset="0"/>
            </a:endParaRPr>
          </a:p>
          <a:p>
            <a:pPr marL="742950" lvl="1" indent="-285750">
              <a:buFont typeface="Arial" panose="020B0604020202020204" pitchFamily="34" charset="0"/>
              <a:buChar char="•"/>
            </a:pPr>
            <a:r>
              <a:rPr lang="en-GB" dirty="0">
                <a:latin typeface="Helvetica" pitchFamily="2" charset="0"/>
              </a:rPr>
              <a:t>8 Go hard disk drive</a:t>
            </a:r>
          </a:p>
          <a:p>
            <a:pPr marL="742950" lvl="1" indent="-285750">
              <a:buFont typeface="Arial" panose="020B0604020202020204" pitchFamily="34" charset="0"/>
              <a:buChar char="•"/>
            </a:pPr>
            <a:r>
              <a:rPr lang="en-GB" dirty="0">
                <a:latin typeface="Helvetica" pitchFamily="2" charset="0"/>
              </a:rPr>
              <a:t>4 Go RAM</a:t>
            </a:r>
          </a:p>
          <a:p>
            <a:pPr marL="742950" lvl="1" indent="-285750">
              <a:buFont typeface="Arial" panose="020B0604020202020204" pitchFamily="34" charset="0"/>
              <a:buChar char="•"/>
            </a:pPr>
            <a:r>
              <a:rPr lang="en-GB" dirty="0">
                <a:latin typeface="Helvetica" pitchFamily="2" charset="0"/>
              </a:rPr>
              <a:t>1 vCPU</a:t>
            </a:r>
          </a:p>
          <a:p>
            <a:pPr marL="742950" lvl="1" indent="-285750">
              <a:buFont typeface="Arial" panose="020B0604020202020204" pitchFamily="34" charset="0"/>
              <a:buChar char="•"/>
            </a:pPr>
            <a:r>
              <a:rPr lang="en-GB" dirty="0">
                <a:latin typeface="Helvetica" pitchFamily="2" charset="0"/>
              </a:rPr>
              <a:t>Admin rights to Gilles and myself</a:t>
            </a:r>
          </a:p>
          <a:p>
            <a:pPr marL="742950" lvl="1" indent="-285750">
              <a:buFont typeface="Arial" panose="020B0604020202020204" pitchFamily="34" charset="0"/>
              <a:buChar char="•"/>
            </a:pPr>
            <a:endParaRPr lang="en-GB" dirty="0">
              <a:latin typeface="Helvetica" pitchFamily="2" charset="0"/>
            </a:endParaRPr>
          </a:p>
          <a:p>
            <a:pPr marL="742950" lvl="1" indent="-285750">
              <a:buFont typeface="Arial" panose="020B0604020202020204" pitchFamily="34" charset="0"/>
              <a:buChar char="•"/>
            </a:pPr>
            <a:endParaRPr lang="en-GB" dirty="0">
              <a:latin typeface="Helvetica" pitchFamily="2" charset="0"/>
            </a:endParaRPr>
          </a:p>
          <a:p>
            <a:endParaRPr lang="en-GB" dirty="0">
              <a:latin typeface="Helvetica" pitchFamily="2" charset="0"/>
            </a:endParaRPr>
          </a:p>
          <a:p>
            <a:r>
              <a:rPr lang="en-GB" dirty="0">
                <a:latin typeface="Helvetica" pitchFamily="2" charset="0"/>
              </a:rPr>
              <a:t>Currently deployed to IGBMC’s internal network + VPN</a:t>
            </a:r>
          </a:p>
          <a:p>
            <a:endParaRPr lang="en-GB" dirty="0">
              <a:latin typeface="Helvetica" pitchFamily="2" charset="0"/>
            </a:endParaRPr>
          </a:p>
          <a:p>
            <a:r>
              <a:rPr lang="en-GB" dirty="0">
                <a:latin typeface="Helvetica" pitchFamily="2" charset="0"/>
              </a:rPr>
              <a:t>This also means that we could create other apps, or a static website if we wish </a:t>
            </a:r>
            <a:r>
              <a:rPr lang="en-GB" dirty="0">
                <a:latin typeface="Helvetica" pitchFamily="2" charset="0"/>
                <a:sym typeface="Wingdings" pitchFamily="2" charset="2"/>
              </a:rPr>
              <a:t></a:t>
            </a:r>
          </a:p>
          <a:p>
            <a:endParaRPr lang="en-GB" dirty="0">
              <a:latin typeface="Helvetica" pitchFamily="2" charset="0"/>
              <a:sym typeface="Wingdings" pitchFamily="2" charset="2"/>
            </a:endParaRPr>
          </a:p>
          <a:p>
            <a:r>
              <a:rPr lang="en-GB" dirty="0">
                <a:latin typeface="Helvetica" pitchFamily="2" charset="0"/>
                <a:sym typeface="Wingdings" pitchFamily="2" charset="2"/>
              </a:rPr>
              <a:t>The app is at the address: </a:t>
            </a:r>
            <a:r>
              <a:rPr lang="en-GB" dirty="0">
                <a:latin typeface="Helvetica" pitchFamily="2" charset="0"/>
                <a:sym typeface="Wingdings" pitchFamily="2" charset="2"/>
                <a:hlinkClick r:id="rId2"/>
              </a:rPr>
              <a:t>https://metzger-chambon.igbmc.science/SingleCellViz/</a:t>
            </a:r>
            <a:endParaRPr lang="en-GB" dirty="0">
              <a:latin typeface="Helvetica" pitchFamily="2" charset="0"/>
              <a:sym typeface="Wingdings" pitchFamily="2" charset="2"/>
            </a:endParaRPr>
          </a:p>
          <a:p>
            <a:endParaRPr lang="en-GB" dirty="0">
              <a:latin typeface="Helvetica" pitchFamily="2" charset="0"/>
              <a:sym typeface="Wingdings" pitchFamily="2" charset="2"/>
            </a:endParaRPr>
          </a:p>
          <a:p>
            <a:r>
              <a:rPr lang="en-GB" dirty="0">
                <a:latin typeface="Helvetica" pitchFamily="2" charset="0"/>
                <a:sym typeface="Wingdings" pitchFamily="2" charset="2"/>
              </a:rPr>
              <a:t>Everything that the app needs to run is on this server: the datasets, the R scripts, the R libraries…</a:t>
            </a:r>
            <a:endParaRPr lang="en-GB" dirty="0">
              <a:latin typeface="Helvetica" pitchFamily="2" charset="0"/>
            </a:endParaRPr>
          </a:p>
          <a:p>
            <a:endParaRPr lang="en-GB" dirty="0">
              <a:latin typeface="Helvetica" pitchFamily="2" charset="0"/>
            </a:endParaRPr>
          </a:p>
        </p:txBody>
      </p:sp>
      <p:grpSp>
        <p:nvGrpSpPr>
          <p:cNvPr id="24" name="Group 23">
            <a:extLst>
              <a:ext uri="{FF2B5EF4-FFF2-40B4-BE49-F238E27FC236}">
                <a16:creationId xmlns:a16="http://schemas.microsoft.com/office/drawing/2014/main" id="{EC2F6477-A3E8-1256-1709-E198B00645E0}"/>
              </a:ext>
            </a:extLst>
          </p:cNvPr>
          <p:cNvGrpSpPr/>
          <p:nvPr/>
        </p:nvGrpSpPr>
        <p:grpSpPr>
          <a:xfrm>
            <a:off x="7606960" y="1284926"/>
            <a:ext cx="4105086" cy="2870768"/>
            <a:chOff x="7516138" y="1180846"/>
            <a:chExt cx="4105086" cy="2870768"/>
          </a:xfrm>
        </p:grpSpPr>
        <p:grpSp>
          <p:nvGrpSpPr>
            <p:cNvPr id="22" name="Group 21">
              <a:extLst>
                <a:ext uri="{FF2B5EF4-FFF2-40B4-BE49-F238E27FC236}">
                  <a16:creationId xmlns:a16="http://schemas.microsoft.com/office/drawing/2014/main" id="{C9CD5983-C0CD-8CB5-B651-4FE6394353E3}"/>
                </a:ext>
              </a:extLst>
            </p:cNvPr>
            <p:cNvGrpSpPr/>
            <p:nvPr/>
          </p:nvGrpSpPr>
          <p:grpSpPr>
            <a:xfrm>
              <a:off x="7516138" y="1180846"/>
              <a:ext cx="4105086" cy="2503588"/>
              <a:chOff x="7431078" y="1372231"/>
              <a:chExt cx="4105086" cy="2503588"/>
            </a:xfrm>
          </p:grpSpPr>
          <p:grpSp>
            <p:nvGrpSpPr>
              <p:cNvPr id="21" name="Group 20">
                <a:extLst>
                  <a:ext uri="{FF2B5EF4-FFF2-40B4-BE49-F238E27FC236}">
                    <a16:creationId xmlns:a16="http://schemas.microsoft.com/office/drawing/2014/main" id="{277E2645-0012-BF21-C102-C656DC3E1FBB}"/>
                  </a:ext>
                </a:extLst>
              </p:cNvPr>
              <p:cNvGrpSpPr/>
              <p:nvPr/>
            </p:nvGrpSpPr>
            <p:grpSpPr>
              <a:xfrm>
                <a:off x="7431078" y="1372231"/>
                <a:ext cx="4035444" cy="2503588"/>
                <a:chOff x="7431078" y="1372231"/>
                <a:chExt cx="4035444" cy="2503588"/>
              </a:xfrm>
            </p:grpSpPr>
            <p:pic>
              <p:nvPicPr>
                <p:cNvPr id="3" name="Picture 2">
                  <a:extLst>
                    <a:ext uri="{FF2B5EF4-FFF2-40B4-BE49-F238E27FC236}">
                      <a16:creationId xmlns:a16="http://schemas.microsoft.com/office/drawing/2014/main" id="{CD42D8FA-FB84-E54D-7B18-925E0C6A923F}"/>
                    </a:ext>
                  </a:extLst>
                </p:cNvPr>
                <p:cNvPicPr>
                  <a:picLocks noChangeAspect="1"/>
                </p:cNvPicPr>
                <p:nvPr/>
              </p:nvPicPr>
              <p:blipFill rotWithShape="1">
                <a:blip r:embed="rId3"/>
                <a:srcRect t="5928"/>
                <a:stretch/>
              </p:blipFill>
              <p:spPr>
                <a:xfrm>
                  <a:off x="7431078" y="1428268"/>
                  <a:ext cx="4035444" cy="2447551"/>
                </a:xfrm>
                <a:prstGeom prst="rect">
                  <a:avLst/>
                </a:prstGeom>
              </p:spPr>
            </p:pic>
            <p:sp>
              <p:nvSpPr>
                <p:cNvPr id="8" name="TextBox 7">
                  <a:extLst>
                    <a:ext uri="{FF2B5EF4-FFF2-40B4-BE49-F238E27FC236}">
                      <a16:creationId xmlns:a16="http://schemas.microsoft.com/office/drawing/2014/main" id="{A1B243B4-9A21-BCCD-0E52-8A78BE0C9A30}"/>
                    </a:ext>
                  </a:extLst>
                </p:cNvPr>
                <p:cNvSpPr txBox="1"/>
                <p:nvPr/>
              </p:nvSpPr>
              <p:spPr>
                <a:xfrm rot="19623972">
                  <a:off x="8064278" y="3321276"/>
                  <a:ext cx="1389017" cy="215444"/>
                </a:xfrm>
                <a:prstGeom prst="rect">
                  <a:avLst/>
                </a:prstGeom>
                <a:noFill/>
              </p:spPr>
              <p:txBody>
                <a:bodyPr wrap="square">
                  <a:spAutoFit/>
                </a:bodyPr>
                <a:lstStyle/>
                <a:p>
                  <a:r>
                    <a:rPr lang="en-GB" sz="800" dirty="0">
                      <a:solidFill>
                        <a:schemeClr val="bg2">
                          <a:lumMod val="50000"/>
                        </a:schemeClr>
                      </a:solidFill>
                      <a:latin typeface="Helvetica" pitchFamily="2" charset="0"/>
                    </a:rPr>
                    <a:t>Long term storage</a:t>
                  </a:r>
                  <a:endParaRPr lang="en-GB" sz="800" dirty="0">
                    <a:solidFill>
                      <a:schemeClr val="bg2">
                        <a:lumMod val="50000"/>
                      </a:schemeClr>
                    </a:solidFill>
                  </a:endParaRPr>
                </a:p>
              </p:txBody>
            </p:sp>
            <p:sp>
              <p:nvSpPr>
                <p:cNvPr id="10" name="TextBox 9">
                  <a:extLst>
                    <a:ext uri="{FF2B5EF4-FFF2-40B4-BE49-F238E27FC236}">
                      <a16:creationId xmlns:a16="http://schemas.microsoft.com/office/drawing/2014/main" id="{A9BD1629-5EC7-9CF0-D08B-9F16EADAFF93}"/>
                    </a:ext>
                  </a:extLst>
                </p:cNvPr>
                <p:cNvSpPr txBox="1"/>
                <p:nvPr/>
              </p:nvSpPr>
              <p:spPr>
                <a:xfrm>
                  <a:off x="9789705" y="1372231"/>
                  <a:ext cx="806106" cy="338554"/>
                </a:xfrm>
                <a:prstGeom prst="rect">
                  <a:avLst/>
                </a:prstGeom>
                <a:noFill/>
              </p:spPr>
              <p:txBody>
                <a:bodyPr wrap="square">
                  <a:spAutoFit/>
                </a:bodyPr>
                <a:lstStyle/>
                <a:p>
                  <a:pPr algn="ctr"/>
                  <a:r>
                    <a:rPr lang="en-GB" sz="800" dirty="0">
                      <a:solidFill>
                        <a:schemeClr val="bg2">
                          <a:lumMod val="50000"/>
                        </a:schemeClr>
                      </a:solidFill>
                      <a:latin typeface="Helvetica" pitchFamily="2" charset="0"/>
                    </a:rPr>
                    <a:t>Execute computations</a:t>
                  </a:r>
                  <a:endParaRPr lang="en-GB" sz="800" dirty="0">
                    <a:solidFill>
                      <a:schemeClr val="bg2">
                        <a:lumMod val="50000"/>
                      </a:schemeClr>
                    </a:solidFill>
                  </a:endParaRPr>
                </a:p>
              </p:txBody>
            </p:sp>
            <p:grpSp>
              <p:nvGrpSpPr>
                <p:cNvPr id="20" name="Group 19">
                  <a:extLst>
                    <a:ext uri="{FF2B5EF4-FFF2-40B4-BE49-F238E27FC236}">
                      <a16:creationId xmlns:a16="http://schemas.microsoft.com/office/drawing/2014/main" id="{624F774E-E0A5-DD56-6414-FE38E6EF86DB}"/>
                    </a:ext>
                  </a:extLst>
                </p:cNvPr>
                <p:cNvGrpSpPr/>
                <p:nvPr/>
              </p:nvGrpSpPr>
              <p:grpSpPr>
                <a:xfrm>
                  <a:off x="10462511" y="2852606"/>
                  <a:ext cx="348120" cy="182880"/>
                  <a:chOff x="10462511" y="2852606"/>
                  <a:chExt cx="348120" cy="182880"/>
                </a:xfrm>
              </p:grpSpPr>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3811407F-9C45-0063-D4F6-721DA60989FC}"/>
                          </a:ext>
                        </a:extLst>
                      </p14:cNvPr>
                      <p14:cNvContentPartPr/>
                      <p14:nvPr/>
                    </p14:nvContentPartPr>
                    <p14:xfrm>
                      <a:off x="10462511" y="2852606"/>
                      <a:ext cx="348120" cy="182880"/>
                    </p14:xfrm>
                  </p:contentPart>
                </mc:Choice>
                <mc:Fallback xmlns="">
                  <p:pic>
                    <p:nvPicPr>
                      <p:cNvPr id="18" name="Ink 17">
                        <a:extLst>
                          <a:ext uri="{FF2B5EF4-FFF2-40B4-BE49-F238E27FC236}">
                            <a16:creationId xmlns:a16="http://schemas.microsoft.com/office/drawing/2014/main" id="{3811407F-9C45-0063-D4F6-721DA60989FC}"/>
                          </a:ext>
                        </a:extLst>
                      </p:cNvPr>
                      <p:cNvPicPr/>
                      <p:nvPr/>
                    </p:nvPicPr>
                    <p:blipFill>
                      <a:blip r:embed="rId5"/>
                      <a:stretch>
                        <a:fillRect/>
                      </a:stretch>
                    </p:blipFill>
                    <p:spPr>
                      <a:xfrm>
                        <a:off x="10399511" y="2789606"/>
                        <a:ext cx="47376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F8301574-34A1-D777-B69A-B2A1A646F409}"/>
                          </a:ext>
                        </a:extLst>
                      </p14:cNvPr>
                      <p14:cNvContentPartPr/>
                      <p14:nvPr/>
                    </p14:nvContentPartPr>
                    <p14:xfrm>
                      <a:off x="10521551" y="2973566"/>
                      <a:ext cx="360" cy="360"/>
                    </p14:xfrm>
                  </p:contentPart>
                </mc:Choice>
                <mc:Fallback xmlns="">
                  <p:pic>
                    <p:nvPicPr>
                      <p:cNvPr id="19" name="Ink 18">
                        <a:extLst>
                          <a:ext uri="{FF2B5EF4-FFF2-40B4-BE49-F238E27FC236}">
                            <a16:creationId xmlns:a16="http://schemas.microsoft.com/office/drawing/2014/main" id="{F8301574-34A1-D777-B69A-B2A1A646F409}"/>
                          </a:ext>
                        </a:extLst>
                      </p:cNvPr>
                      <p:cNvPicPr/>
                      <p:nvPr/>
                    </p:nvPicPr>
                    <p:blipFill>
                      <a:blip r:embed="rId7"/>
                      <a:stretch>
                        <a:fillRect/>
                      </a:stretch>
                    </p:blipFill>
                    <p:spPr>
                      <a:xfrm>
                        <a:off x="10458551" y="2910566"/>
                        <a:ext cx="126000" cy="126000"/>
                      </a:xfrm>
                      <a:prstGeom prst="rect">
                        <a:avLst/>
                      </a:prstGeom>
                    </p:spPr>
                  </p:pic>
                </mc:Fallback>
              </mc:AlternateContent>
            </p:grpSp>
          </p:grpSp>
          <p:sp>
            <p:nvSpPr>
              <p:cNvPr id="11" name="TextBox 10">
                <a:extLst>
                  <a:ext uri="{FF2B5EF4-FFF2-40B4-BE49-F238E27FC236}">
                    <a16:creationId xmlns:a16="http://schemas.microsoft.com/office/drawing/2014/main" id="{0E3129EF-700D-4B0D-7443-D0C2916BE387}"/>
                  </a:ext>
                </a:extLst>
              </p:cNvPr>
              <p:cNvSpPr txBox="1"/>
              <p:nvPr/>
            </p:nvSpPr>
            <p:spPr>
              <a:xfrm rot="21088811">
                <a:off x="10295261" y="2693677"/>
                <a:ext cx="1240903" cy="415498"/>
              </a:xfrm>
              <a:prstGeom prst="rect">
                <a:avLst/>
              </a:prstGeom>
              <a:noFill/>
            </p:spPr>
            <p:txBody>
              <a:bodyPr wrap="square">
                <a:spAutoFit/>
              </a:bodyPr>
              <a:lstStyle/>
              <a:p>
                <a:r>
                  <a:rPr lang="en-GB" sz="700" dirty="0">
                    <a:solidFill>
                      <a:schemeClr val="bg2">
                        <a:lumMod val="50000"/>
                      </a:schemeClr>
                    </a:solidFill>
                    <a:latin typeface="Helvetica" pitchFamily="2" charset="0"/>
                  </a:rPr>
                  <a:t>Temporary</a:t>
                </a:r>
              </a:p>
              <a:p>
                <a:r>
                  <a:rPr lang="en-GB" sz="700" dirty="0">
                    <a:solidFill>
                      <a:schemeClr val="bg2">
                        <a:lumMod val="50000"/>
                      </a:schemeClr>
                    </a:solidFill>
                    <a:latin typeface="Helvetica" pitchFamily="2" charset="0"/>
                  </a:rPr>
                  <a:t>storage </a:t>
                </a:r>
              </a:p>
              <a:p>
                <a:r>
                  <a:rPr lang="en-GB" sz="700" dirty="0">
                    <a:solidFill>
                      <a:schemeClr val="bg2">
                        <a:lumMod val="50000"/>
                      </a:schemeClr>
                    </a:solidFill>
                    <a:latin typeface="Helvetica" pitchFamily="2" charset="0"/>
                  </a:rPr>
                  <a:t>(for rapid access)</a:t>
                </a:r>
                <a:endParaRPr lang="en-GB" sz="700" dirty="0">
                  <a:solidFill>
                    <a:schemeClr val="bg2">
                      <a:lumMod val="50000"/>
                    </a:schemeClr>
                  </a:solidFill>
                </a:endParaRPr>
              </a:p>
            </p:txBody>
          </p:sp>
        </p:grpSp>
        <p:sp>
          <p:nvSpPr>
            <p:cNvPr id="23" name="TextBox 22">
              <a:extLst>
                <a:ext uri="{FF2B5EF4-FFF2-40B4-BE49-F238E27FC236}">
                  <a16:creationId xmlns:a16="http://schemas.microsoft.com/office/drawing/2014/main" id="{B7F951EF-7A3F-DEC9-5297-94494FD205CC}"/>
                </a:ext>
              </a:extLst>
            </p:cNvPr>
            <p:cNvSpPr txBox="1"/>
            <p:nvPr/>
          </p:nvSpPr>
          <p:spPr>
            <a:xfrm>
              <a:off x="7516138" y="3805393"/>
              <a:ext cx="4035444" cy="246221"/>
            </a:xfrm>
            <a:prstGeom prst="rect">
              <a:avLst/>
            </a:prstGeom>
            <a:noFill/>
            <a:ln>
              <a:solidFill>
                <a:srgbClr val="7E7979"/>
              </a:solidFill>
            </a:ln>
          </p:spPr>
          <p:txBody>
            <a:bodyPr wrap="square">
              <a:spAutoFit/>
            </a:bodyPr>
            <a:lstStyle/>
            <a:p>
              <a:pPr algn="ctr"/>
              <a:r>
                <a:rPr lang="en-GB" sz="1000" dirty="0">
                  <a:solidFill>
                    <a:schemeClr val="bg2">
                      <a:lumMod val="50000"/>
                    </a:schemeClr>
                  </a:solidFill>
                  <a:latin typeface="Helvetica" pitchFamily="2" charset="0"/>
                </a:rPr>
                <a:t>Analogy of CPU, RAM, hard drive</a:t>
              </a:r>
            </a:p>
          </p:txBody>
        </p:sp>
      </p:grpSp>
    </p:spTree>
    <p:extLst>
      <p:ext uri="{BB962C8B-B14F-4D97-AF65-F5344CB8AC3E}">
        <p14:creationId xmlns:p14="http://schemas.microsoft.com/office/powerpoint/2010/main" val="1044861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5EF37-18F3-19D6-299A-C8CA476B837E}"/>
              </a:ext>
            </a:extLst>
          </p:cNvPr>
          <p:cNvSpPr>
            <a:spLocks noGrp="1"/>
          </p:cNvSpPr>
          <p:nvPr>
            <p:ph type="title"/>
          </p:nvPr>
        </p:nvSpPr>
        <p:spPr/>
        <p:txBody>
          <a:bodyPr/>
          <a:lstStyle/>
          <a:p>
            <a:r>
              <a:rPr lang="en-GB" dirty="0"/>
              <a:t>Cache</a:t>
            </a:r>
          </a:p>
        </p:txBody>
      </p:sp>
      <p:sp>
        <p:nvSpPr>
          <p:cNvPr id="4" name="Date Placeholder 3">
            <a:extLst>
              <a:ext uri="{FF2B5EF4-FFF2-40B4-BE49-F238E27FC236}">
                <a16:creationId xmlns:a16="http://schemas.microsoft.com/office/drawing/2014/main" id="{79DE5259-88E7-94FC-E93F-B49E46572EA8}"/>
              </a:ext>
            </a:extLst>
          </p:cNvPr>
          <p:cNvSpPr>
            <a:spLocks noGrp="1"/>
          </p:cNvSpPr>
          <p:nvPr>
            <p:ph type="dt" sz="half" idx="10"/>
          </p:nvPr>
        </p:nvSpPr>
        <p:spPr/>
        <p:txBody>
          <a:bodyPr/>
          <a:lstStyle/>
          <a:p>
            <a:r>
              <a:rPr lang="fr-FR"/>
              <a:t>17/05/2024</a:t>
            </a:r>
            <a:endParaRPr lang="en-FR" dirty="0"/>
          </a:p>
        </p:txBody>
      </p:sp>
      <p:sp>
        <p:nvSpPr>
          <p:cNvPr id="5" name="Footer Placeholder 4">
            <a:extLst>
              <a:ext uri="{FF2B5EF4-FFF2-40B4-BE49-F238E27FC236}">
                <a16:creationId xmlns:a16="http://schemas.microsoft.com/office/drawing/2014/main" id="{0FE8B07C-51F1-2CC3-D1A7-0CF84AB67EFE}"/>
              </a:ext>
            </a:extLst>
          </p:cNvPr>
          <p:cNvSpPr>
            <a:spLocks noGrp="1"/>
          </p:cNvSpPr>
          <p:nvPr>
            <p:ph type="ftr" sz="quarter" idx="11"/>
          </p:nvPr>
        </p:nvSpPr>
        <p:spPr/>
        <p:txBody>
          <a:bodyPr/>
          <a:lstStyle/>
          <a:p>
            <a:r>
              <a:rPr lang="en-FR"/>
              <a:t>Presentation SingleCellViz</a:t>
            </a:r>
            <a:endParaRPr lang="en-FR" dirty="0"/>
          </a:p>
        </p:txBody>
      </p:sp>
      <p:sp>
        <p:nvSpPr>
          <p:cNvPr id="6" name="Slide Number Placeholder 5">
            <a:extLst>
              <a:ext uri="{FF2B5EF4-FFF2-40B4-BE49-F238E27FC236}">
                <a16:creationId xmlns:a16="http://schemas.microsoft.com/office/drawing/2014/main" id="{73E491DC-78B5-AE0E-FE5A-DF0651E39BEF}"/>
              </a:ext>
            </a:extLst>
          </p:cNvPr>
          <p:cNvSpPr>
            <a:spLocks noGrp="1"/>
          </p:cNvSpPr>
          <p:nvPr>
            <p:ph type="sldNum" sz="quarter" idx="12"/>
          </p:nvPr>
        </p:nvSpPr>
        <p:spPr/>
        <p:txBody>
          <a:bodyPr/>
          <a:lstStyle/>
          <a:p>
            <a:fld id="{71B5D23A-62B8-2E4D-90CE-A426B7F33AA8}" type="slidenum">
              <a:rPr lang="en-FR" smtClean="0"/>
              <a:pPr/>
              <a:t>16</a:t>
            </a:fld>
            <a:endParaRPr lang="en-FR" dirty="0"/>
          </a:p>
        </p:txBody>
      </p:sp>
      <p:sp>
        <p:nvSpPr>
          <p:cNvPr id="8" name="TextBox 7">
            <a:extLst>
              <a:ext uri="{FF2B5EF4-FFF2-40B4-BE49-F238E27FC236}">
                <a16:creationId xmlns:a16="http://schemas.microsoft.com/office/drawing/2014/main" id="{FCC988E0-740F-D7CF-6C8F-F4B863A531AD}"/>
              </a:ext>
            </a:extLst>
          </p:cNvPr>
          <p:cNvSpPr txBox="1"/>
          <p:nvPr/>
        </p:nvSpPr>
        <p:spPr>
          <a:xfrm>
            <a:off x="399800" y="1473377"/>
            <a:ext cx="7685421" cy="3847207"/>
          </a:xfrm>
          <a:prstGeom prst="rect">
            <a:avLst/>
          </a:prstGeom>
          <a:noFill/>
        </p:spPr>
        <p:txBody>
          <a:bodyPr wrap="square">
            <a:spAutoFit/>
          </a:bodyPr>
          <a:lstStyle/>
          <a:p>
            <a:r>
              <a:rPr lang="en-GB" dirty="0">
                <a:latin typeface="Helvetica" pitchFamily="2" charset="0"/>
              </a:rPr>
              <a:t>Requesting a database, and parsing the data takes a couple of seconds…</a:t>
            </a:r>
          </a:p>
          <a:p>
            <a:endParaRPr lang="en-GB" dirty="0">
              <a:latin typeface="Helvetica" pitchFamily="2" charset="0"/>
            </a:endParaRPr>
          </a:p>
          <a:p>
            <a:r>
              <a:rPr lang="en-GB" sz="1600" dirty="0">
                <a:latin typeface="Helvetica" pitchFamily="2" charset="0"/>
              </a:rPr>
              <a:t>Some of the data are always needed (e.g. UMAP), or can often be requested (genes of interest). </a:t>
            </a:r>
          </a:p>
          <a:p>
            <a:endParaRPr lang="en-GB" dirty="0">
              <a:latin typeface="Helvetica" pitchFamily="2" charset="0"/>
            </a:endParaRPr>
          </a:p>
          <a:p>
            <a:pPr marL="285750" indent="-285750">
              <a:buFont typeface="Wingdings" pitchFamily="2" charset="2"/>
              <a:buChar char="à"/>
            </a:pPr>
            <a:r>
              <a:rPr lang="en-GB" dirty="0">
                <a:latin typeface="Helvetica" pitchFamily="2" charset="0"/>
                <a:sym typeface="Wingdings" pitchFamily="2" charset="2"/>
              </a:rPr>
              <a:t>Use cache to reduce waiting time! </a:t>
            </a:r>
          </a:p>
          <a:p>
            <a:endParaRPr lang="en-GB" dirty="0">
              <a:latin typeface="Helvetica" pitchFamily="2" charset="0"/>
              <a:sym typeface="Wingdings" pitchFamily="2" charset="2"/>
            </a:endParaRPr>
          </a:p>
          <a:p>
            <a:r>
              <a:rPr lang="en-GB" sz="1600" dirty="0">
                <a:latin typeface="Helvetica" pitchFamily="2" charset="0"/>
                <a:sym typeface="Wingdings" pitchFamily="2" charset="2"/>
              </a:rPr>
              <a:t>R</a:t>
            </a:r>
            <a:r>
              <a:rPr lang="en-GB" sz="1600" dirty="0">
                <a:latin typeface="Helvetica" pitchFamily="2" charset="0"/>
              </a:rPr>
              <a:t>ecords output without recomputing, if it had the same keys (input, date)</a:t>
            </a:r>
          </a:p>
          <a:p>
            <a:r>
              <a:rPr lang="en-GB" sz="1600" dirty="0">
                <a:latin typeface="Helvetica" pitchFamily="2" charset="0"/>
              </a:rPr>
              <a:t>In practice, it saves a R object and reloads it when needed</a:t>
            </a:r>
            <a:endParaRPr lang="en-GB" dirty="0">
              <a:latin typeface="Helvetica" pitchFamily="2" charset="0"/>
            </a:endParaRPr>
          </a:p>
          <a:p>
            <a:endParaRPr lang="en-GB" dirty="0">
              <a:latin typeface="Helvetica" pitchFamily="2" charset="0"/>
            </a:endParaRPr>
          </a:p>
          <a:p>
            <a:pPr marL="285750" indent="-285750">
              <a:buFont typeface="Arial" panose="020B0604020202020204" pitchFamily="34" charset="0"/>
              <a:buChar char="•"/>
            </a:pPr>
            <a:r>
              <a:rPr lang="en-GB" dirty="0">
                <a:latin typeface="Helvetica" pitchFamily="2" charset="0"/>
              </a:rPr>
              <a:t>Shared across users</a:t>
            </a:r>
          </a:p>
          <a:p>
            <a:pPr marL="285750" indent="-285750">
              <a:buFont typeface="Arial" panose="020B0604020202020204" pitchFamily="34" charset="0"/>
              <a:buChar char="•"/>
            </a:pPr>
            <a:r>
              <a:rPr lang="en-GB" dirty="0">
                <a:latin typeface="Helvetica" pitchFamily="2" charset="0"/>
              </a:rPr>
              <a:t>Fixed total size (default 200 Mo)</a:t>
            </a:r>
          </a:p>
          <a:p>
            <a:pPr marL="285750" indent="-285750">
              <a:buFont typeface="Arial" panose="020B0604020202020204" pitchFamily="34" charset="0"/>
              <a:buChar char="•"/>
            </a:pPr>
            <a:r>
              <a:rPr lang="en-GB" dirty="0">
                <a:latin typeface="Helvetica" pitchFamily="2" charset="0"/>
              </a:rPr>
              <a:t>Automatically removes least recently used data if needed</a:t>
            </a:r>
          </a:p>
          <a:p>
            <a:pPr marL="285750" indent="-285750">
              <a:buFont typeface="Arial" panose="020B0604020202020204" pitchFamily="34" charset="0"/>
              <a:buChar char="•"/>
            </a:pPr>
            <a:endParaRPr lang="en-GB" dirty="0">
              <a:latin typeface="Helvetica" pitchFamily="2" charset="0"/>
            </a:endParaRPr>
          </a:p>
        </p:txBody>
      </p:sp>
      <p:grpSp>
        <p:nvGrpSpPr>
          <p:cNvPr id="23" name="Group 22">
            <a:extLst>
              <a:ext uri="{FF2B5EF4-FFF2-40B4-BE49-F238E27FC236}">
                <a16:creationId xmlns:a16="http://schemas.microsoft.com/office/drawing/2014/main" id="{03E1BF30-E592-8A19-A017-257CE97AB6A4}"/>
              </a:ext>
            </a:extLst>
          </p:cNvPr>
          <p:cNvGrpSpPr/>
          <p:nvPr/>
        </p:nvGrpSpPr>
        <p:grpSpPr>
          <a:xfrm>
            <a:off x="8512014" y="3827207"/>
            <a:ext cx="1359335" cy="1386348"/>
            <a:chOff x="8699065" y="4114797"/>
            <a:chExt cx="2743200" cy="2743202"/>
          </a:xfrm>
        </p:grpSpPr>
        <p:grpSp>
          <p:nvGrpSpPr>
            <p:cNvPr id="22" name="Group 21">
              <a:extLst>
                <a:ext uri="{FF2B5EF4-FFF2-40B4-BE49-F238E27FC236}">
                  <a16:creationId xmlns:a16="http://schemas.microsoft.com/office/drawing/2014/main" id="{27472995-B87A-6369-72BB-389994A08810}"/>
                </a:ext>
              </a:extLst>
            </p:cNvPr>
            <p:cNvGrpSpPr/>
            <p:nvPr/>
          </p:nvGrpSpPr>
          <p:grpSpPr>
            <a:xfrm>
              <a:off x="8699065" y="4114797"/>
              <a:ext cx="2743200" cy="2743202"/>
              <a:chOff x="8699065" y="4114797"/>
              <a:chExt cx="2743200" cy="2743202"/>
            </a:xfrm>
          </p:grpSpPr>
          <p:pic>
            <p:nvPicPr>
              <p:cNvPr id="11" name="Graphic 10" descr="Social network with solid fill">
                <a:extLst>
                  <a:ext uri="{FF2B5EF4-FFF2-40B4-BE49-F238E27FC236}">
                    <a16:creationId xmlns:a16="http://schemas.microsoft.com/office/drawing/2014/main" id="{945FB9FF-FFF4-DD4A-06BE-B775B615ED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99065" y="4114797"/>
                <a:ext cx="2743200" cy="2743202"/>
              </a:xfrm>
              <a:prstGeom prst="rect">
                <a:avLst/>
              </a:prstGeom>
            </p:spPr>
          </p:pic>
          <p:sp>
            <p:nvSpPr>
              <p:cNvPr id="21" name="Oval 20">
                <a:extLst>
                  <a:ext uri="{FF2B5EF4-FFF2-40B4-BE49-F238E27FC236}">
                    <a16:creationId xmlns:a16="http://schemas.microsoft.com/office/drawing/2014/main" id="{A339CD76-7EB1-5323-41D6-E4FE311CDB6C}"/>
                  </a:ext>
                </a:extLst>
              </p:cNvPr>
              <p:cNvSpPr/>
              <p:nvPr/>
            </p:nvSpPr>
            <p:spPr>
              <a:xfrm>
                <a:off x="9669632" y="5210201"/>
                <a:ext cx="766916" cy="741002"/>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5" name="Graphic 14" descr="Database with solid fill">
              <a:extLst>
                <a:ext uri="{FF2B5EF4-FFF2-40B4-BE49-F238E27FC236}">
                  <a16:creationId xmlns:a16="http://schemas.microsoft.com/office/drawing/2014/main" id="{96744825-FE29-890E-B382-8268935CFF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64739" y="5010725"/>
              <a:ext cx="1152858" cy="1152858"/>
            </a:xfrm>
            <a:prstGeom prst="rect">
              <a:avLst/>
            </a:prstGeom>
          </p:spPr>
        </p:pic>
      </p:grpSp>
      <p:pic>
        <p:nvPicPr>
          <p:cNvPr id="5122" name="Picture 2" descr="api-workshop/01-request-response.md at master · GSG-CA/api-workshop ...">
            <a:extLst>
              <a:ext uri="{FF2B5EF4-FFF2-40B4-BE49-F238E27FC236}">
                <a16:creationId xmlns:a16="http://schemas.microsoft.com/office/drawing/2014/main" id="{15C566F6-C593-9EEA-CA96-FED9177554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12014" y="1466453"/>
            <a:ext cx="2415607" cy="978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1396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5EF37-18F3-19D6-299A-C8CA476B837E}"/>
              </a:ext>
            </a:extLst>
          </p:cNvPr>
          <p:cNvSpPr>
            <a:spLocks noGrp="1"/>
          </p:cNvSpPr>
          <p:nvPr>
            <p:ph type="title"/>
          </p:nvPr>
        </p:nvSpPr>
        <p:spPr/>
        <p:txBody>
          <a:bodyPr/>
          <a:lstStyle/>
          <a:p>
            <a:r>
              <a:rPr lang="en-GB" dirty="0"/>
              <a:t>Server limitations</a:t>
            </a:r>
          </a:p>
        </p:txBody>
      </p:sp>
      <p:sp>
        <p:nvSpPr>
          <p:cNvPr id="4" name="Date Placeholder 3">
            <a:extLst>
              <a:ext uri="{FF2B5EF4-FFF2-40B4-BE49-F238E27FC236}">
                <a16:creationId xmlns:a16="http://schemas.microsoft.com/office/drawing/2014/main" id="{79DE5259-88E7-94FC-E93F-B49E46572EA8}"/>
              </a:ext>
            </a:extLst>
          </p:cNvPr>
          <p:cNvSpPr>
            <a:spLocks noGrp="1"/>
          </p:cNvSpPr>
          <p:nvPr>
            <p:ph type="dt" sz="half" idx="10"/>
          </p:nvPr>
        </p:nvSpPr>
        <p:spPr/>
        <p:txBody>
          <a:bodyPr/>
          <a:lstStyle/>
          <a:p>
            <a:r>
              <a:rPr lang="fr-FR"/>
              <a:t>17/05/2024</a:t>
            </a:r>
            <a:endParaRPr lang="en-FR" dirty="0"/>
          </a:p>
        </p:txBody>
      </p:sp>
      <p:sp>
        <p:nvSpPr>
          <p:cNvPr id="5" name="Footer Placeholder 4">
            <a:extLst>
              <a:ext uri="{FF2B5EF4-FFF2-40B4-BE49-F238E27FC236}">
                <a16:creationId xmlns:a16="http://schemas.microsoft.com/office/drawing/2014/main" id="{0FE8B07C-51F1-2CC3-D1A7-0CF84AB67EFE}"/>
              </a:ext>
            </a:extLst>
          </p:cNvPr>
          <p:cNvSpPr>
            <a:spLocks noGrp="1"/>
          </p:cNvSpPr>
          <p:nvPr>
            <p:ph type="ftr" sz="quarter" idx="11"/>
          </p:nvPr>
        </p:nvSpPr>
        <p:spPr/>
        <p:txBody>
          <a:bodyPr/>
          <a:lstStyle/>
          <a:p>
            <a:r>
              <a:rPr lang="en-FR"/>
              <a:t>Presentation SingleCellViz</a:t>
            </a:r>
            <a:endParaRPr lang="en-FR" dirty="0"/>
          </a:p>
        </p:txBody>
      </p:sp>
      <p:sp>
        <p:nvSpPr>
          <p:cNvPr id="6" name="Slide Number Placeholder 5">
            <a:extLst>
              <a:ext uri="{FF2B5EF4-FFF2-40B4-BE49-F238E27FC236}">
                <a16:creationId xmlns:a16="http://schemas.microsoft.com/office/drawing/2014/main" id="{73E491DC-78B5-AE0E-FE5A-DF0651E39BEF}"/>
              </a:ext>
            </a:extLst>
          </p:cNvPr>
          <p:cNvSpPr>
            <a:spLocks noGrp="1"/>
          </p:cNvSpPr>
          <p:nvPr>
            <p:ph type="sldNum" sz="quarter" idx="12"/>
          </p:nvPr>
        </p:nvSpPr>
        <p:spPr/>
        <p:txBody>
          <a:bodyPr/>
          <a:lstStyle/>
          <a:p>
            <a:fld id="{71B5D23A-62B8-2E4D-90CE-A426B7F33AA8}" type="slidenum">
              <a:rPr lang="en-FR" smtClean="0"/>
              <a:pPr/>
              <a:t>17</a:t>
            </a:fld>
            <a:endParaRPr lang="en-FR" dirty="0"/>
          </a:p>
        </p:txBody>
      </p:sp>
      <p:sp>
        <p:nvSpPr>
          <p:cNvPr id="8" name="TextBox 7">
            <a:extLst>
              <a:ext uri="{FF2B5EF4-FFF2-40B4-BE49-F238E27FC236}">
                <a16:creationId xmlns:a16="http://schemas.microsoft.com/office/drawing/2014/main" id="{79C574B0-A310-AB29-E4CC-A344EC2DB950}"/>
              </a:ext>
            </a:extLst>
          </p:cNvPr>
          <p:cNvSpPr txBox="1"/>
          <p:nvPr/>
        </p:nvSpPr>
        <p:spPr>
          <a:xfrm>
            <a:off x="652491" y="1427210"/>
            <a:ext cx="5023631" cy="2739211"/>
          </a:xfrm>
          <a:prstGeom prst="rect">
            <a:avLst/>
          </a:prstGeom>
          <a:noFill/>
        </p:spPr>
        <p:txBody>
          <a:bodyPr wrap="square">
            <a:spAutoFit/>
          </a:bodyPr>
          <a:lstStyle/>
          <a:p>
            <a:r>
              <a:rPr lang="en-GB" sz="2800" b="1" dirty="0">
                <a:latin typeface="Helvetica" pitchFamily="2" charset="0"/>
              </a:rPr>
              <a:t>Server’s RAM: 4 Go</a:t>
            </a:r>
          </a:p>
          <a:p>
            <a:endParaRPr lang="en-GB" dirty="0">
              <a:latin typeface="Helvetica" pitchFamily="2" charset="0"/>
            </a:endParaRPr>
          </a:p>
          <a:p>
            <a:r>
              <a:rPr lang="en-GB" dirty="0">
                <a:latin typeface="Helvetica" pitchFamily="2" charset="0"/>
              </a:rPr>
              <a:t>No user ~ 600 Mo</a:t>
            </a:r>
          </a:p>
          <a:p>
            <a:r>
              <a:rPr lang="en-GB" dirty="0">
                <a:latin typeface="Helvetica" pitchFamily="2" charset="0"/>
              </a:rPr>
              <a:t>Launch Shiny ~ 1 Go</a:t>
            </a:r>
          </a:p>
          <a:p>
            <a:endParaRPr lang="en-GB" dirty="0">
              <a:latin typeface="Helvetica" pitchFamily="2" charset="0"/>
            </a:endParaRPr>
          </a:p>
          <a:p>
            <a:r>
              <a:rPr lang="en-GB" dirty="0">
                <a:latin typeface="Helvetica" pitchFamily="2" charset="0"/>
              </a:rPr>
              <a:t>+ Data per user ~ 200 to 400 Mo</a:t>
            </a:r>
          </a:p>
          <a:p>
            <a:endParaRPr lang="en-GB" dirty="0">
              <a:latin typeface="Helvetica" pitchFamily="2" charset="0"/>
            </a:endParaRPr>
          </a:p>
          <a:p>
            <a:pPr marL="285750" indent="-285750">
              <a:buFont typeface="Wingdings" pitchFamily="2" charset="2"/>
              <a:buChar char="à"/>
            </a:pPr>
            <a:r>
              <a:rPr lang="en-GB" dirty="0">
                <a:latin typeface="Helvetica" pitchFamily="2" charset="0"/>
              </a:rPr>
              <a:t>Limited to ~ 5 to 10 </a:t>
            </a:r>
            <a:r>
              <a:rPr lang="en-GB" b="1" dirty="0">
                <a:latin typeface="Helvetica" pitchFamily="2" charset="0"/>
              </a:rPr>
              <a:t>simultaneous</a:t>
            </a:r>
            <a:r>
              <a:rPr lang="en-GB" dirty="0">
                <a:latin typeface="Helvetica" pitchFamily="2" charset="0"/>
              </a:rPr>
              <a:t> users</a:t>
            </a:r>
          </a:p>
          <a:p>
            <a:endParaRPr lang="en-GB" dirty="0">
              <a:latin typeface="Helvetica" pitchFamily="2" charset="0"/>
            </a:endParaRPr>
          </a:p>
        </p:txBody>
      </p:sp>
      <p:sp>
        <p:nvSpPr>
          <p:cNvPr id="9" name="TextBox 8">
            <a:extLst>
              <a:ext uri="{FF2B5EF4-FFF2-40B4-BE49-F238E27FC236}">
                <a16:creationId xmlns:a16="http://schemas.microsoft.com/office/drawing/2014/main" id="{43897701-B8C1-2E07-500E-503BD38C3396}"/>
              </a:ext>
            </a:extLst>
          </p:cNvPr>
          <p:cNvSpPr txBox="1"/>
          <p:nvPr/>
        </p:nvSpPr>
        <p:spPr>
          <a:xfrm>
            <a:off x="7118162" y="1427210"/>
            <a:ext cx="4661275" cy="3847207"/>
          </a:xfrm>
          <a:prstGeom prst="rect">
            <a:avLst/>
          </a:prstGeom>
          <a:noFill/>
        </p:spPr>
        <p:txBody>
          <a:bodyPr wrap="square">
            <a:spAutoFit/>
          </a:bodyPr>
          <a:lstStyle/>
          <a:p>
            <a:r>
              <a:rPr lang="en-GB" sz="2800" b="1" dirty="0">
                <a:latin typeface="Helvetica" pitchFamily="2" charset="0"/>
              </a:rPr>
              <a:t>Server’s hard disk: 8 Go</a:t>
            </a:r>
          </a:p>
          <a:p>
            <a:endParaRPr lang="en-GB" dirty="0">
              <a:latin typeface="Helvetica" pitchFamily="2" charset="0"/>
            </a:endParaRPr>
          </a:p>
          <a:p>
            <a:r>
              <a:rPr lang="en-GB" dirty="0">
                <a:latin typeface="Helvetica" pitchFamily="2" charset="0"/>
              </a:rPr>
              <a:t>app scripts ~ 500 Ko</a:t>
            </a:r>
          </a:p>
          <a:p>
            <a:r>
              <a:rPr lang="en-GB" dirty="0">
                <a:latin typeface="Helvetica" pitchFamily="2" charset="0"/>
              </a:rPr>
              <a:t>cache ~ 200 Mo</a:t>
            </a:r>
          </a:p>
          <a:p>
            <a:r>
              <a:rPr lang="en-GB" dirty="0">
                <a:latin typeface="Helvetica" pitchFamily="2" charset="0"/>
              </a:rPr>
              <a:t>R libs ~ 1 Go</a:t>
            </a:r>
          </a:p>
          <a:p>
            <a:endParaRPr lang="en-GB" dirty="0">
              <a:latin typeface="Helvetica" pitchFamily="2" charset="0"/>
            </a:endParaRPr>
          </a:p>
          <a:p>
            <a:r>
              <a:rPr lang="en-GB" dirty="0">
                <a:latin typeface="Helvetica" pitchFamily="2" charset="0"/>
              </a:rPr>
              <a:t>1 dataset: </a:t>
            </a:r>
          </a:p>
          <a:p>
            <a:r>
              <a:rPr lang="en-GB" dirty="0">
                <a:latin typeface="Helvetica" pitchFamily="2" charset="0"/>
              </a:rPr>
              <a:t>~ 15 000 cells</a:t>
            </a:r>
          </a:p>
          <a:p>
            <a:r>
              <a:rPr lang="en-GB" dirty="0">
                <a:latin typeface="Helvetica" pitchFamily="2" charset="0"/>
              </a:rPr>
              <a:t>~ 15 000 features</a:t>
            </a:r>
          </a:p>
          <a:p>
            <a:r>
              <a:rPr lang="en-GB" dirty="0">
                <a:latin typeface="Helvetica" pitchFamily="2" charset="0"/>
              </a:rPr>
              <a:t>~ 400 Mo </a:t>
            </a:r>
          </a:p>
          <a:p>
            <a:endParaRPr lang="en-GB" dirty="0">
              <a:latin typeface="Helvetica" pitchFamily="2" charset="0"/>
            </a:endParaRPr>
          </a:p>
          <a:p>
            <a:r>
              <a:rPr lang="en-GB" dirty="0">
                <a:latin typeface="Helvetica" pitchFamily="2" charset="0"/>
                <a:sym typeface="Wingdings" pitchFamily="2" charset="2"/>
              </a:rPr>
              <a:t> </a:t>
            </a:r>
            <a:r>
              <a:rPr lang="en-GB" dirty="0">
                <a:latin typeface="Helvetica" pitchFamily="2" charset="0"/>
              </a:rPr>
              <a:t>Limited to ~15 datasets of similar size</a:t>
            </a:r>
          </a:p>
          <a:p>
            <a:endParaRPr lang="en-GB" dirty="0">
              <a:latin typeface="Helvetica" pitchFamily="2" charset="0"/>
            </a:endParaRPr>
          </a:p>
        </p:txBody>
      </p:sp>
      <p:pic>
        <p:nvPicPr>
          <p:cNvPr id="1028" name="Picture 4" descr="Hard disk drive - Free computer icons">
            <a:extLst>
              <a:ext uri="{FF2B5EF4-FFF2-40B4-BE49-F238E27FC236}">
                <a16:creationId xmlns:a16="http://schemas.microsoft.com/office/drawing/2014/main" id="{A1DA3EEB-882C-1C5B-01A9-E22E61D223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3760" y="2149290"/>
            <a:ext cx="1371137" cy="137113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ech ram - Téléchargement icônes gratuites">
            <a:extLst>
              <a:ext uri="{FF2B5EF4-FFF2-40B4-BE49-F238E27FC236}">
                <a16:creationId xmlns:a16="http://schemas.microsoft.com/office/drawing/2014/main" id="{EB1AB357-F0F8-D922-3C8E-194E83F4F67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267" b="20271"/>
          <a:stretch/>
        </p:blipFill>
        <p:spPr bwMode="auto">
          <a:xfrm rot="2187949">
            <a:off x="4537668" y="1763033"/>
            <a:ext cx="1428750" cy="906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63116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9E9EC-F1D9-13B5-E660-282C94083F4C}"/>
              </a:ext>
            </a:extLst>
          </p:cNvPr>
          <p:cNvSpPr>
            <a:spLocks noGrp="1"/>
          </p:cNvSpPr>
          <p:nvPr>
            <p:ph type="title"/>
          </p:nvPr>
        </p:nvSpPr>
        <p:spPr/>
        <p:txBody>
          <a:bodyPr>
            <a:normAutofit/>
          </a:bodyPr>
          <a:lstStyle/>
          <a:p>
            <a:r>
              <a:rPr lang="en-GB" dirty="0"/>
              <a:t>Structure of the database</a:t>
            </a:r>
          </a:p>
        </p:txBody>
      </p:sp>
      <p:sp>
        <p:nvSpPr>
          <p:cNvPr id="4" name="Date Placeholder 3">
            <a:extLst>
              <a:ext uri="{FF2B5EF4-FFF2-40B4-BE49-F238E27FC236}">
                <a16:creationId xmlns:a16="http://schemas.microsoft.com/office/drawing/2014/main" id="{38084CFF-061E-D8F6-2D7D-B9382969C4FF}"/>
              </a:ext>
            </a:extLst>
          </p:cNvPr>
          <p:cNvSpPr>
            <a:spLocks noGrp="1"/>
          </p:cNvSpPr>
          <p:nvPr>
            <p:ph type="dt" sz="half" idx="10"/>
          </p:nvPr>
        </p:nvSpPr>
        <p:spPr/>
        <p:txBody>
          <a:bodyPr/>
          <a:lstStyle/>
          <a:p>
            <a:r>
              <a:rPr lang="fr-FR"/>
              <a:t>17/05/2024</a:t>
            </a:r>
            <a:endParaRPr lang="en-FR" dirty="0"/>
          </a:p>
        </p:txBody>
      </p:sp>
      <p:sp>
        <p:nvSpPr>
          <p:cNvPr id="5" name="Footer Placeholder 4">
            <a:extLst>
              <a:ext uri="{FF2B5EF4-FFF2-40B4-BE49-F238E27FC236}">
                <a16:creationId xmlns:a16="http://schemas.microsoft.com/office/drawing/2014/main" id="{8F0CB23C-ADFF-709F-2819-1EA0602DB9CB}"/>
              </a:ext>
            </a:extLst>
          </p:cNvPr>
          <p:cNvSpPr>
            <a:spLocks noGrp="1"/>
          </p:cNvSpPr>
          <p:nvPr>
            <p:ph type="ftr" sz="quarter" idx="11"/>
          </p:nvPr>
        </p:nvSpPr>
        <p:spPr/>
        <p:txBody>
          <a:bodyPr/>
          <a:lstStyle/>
          <a:p>
            <a:r>
              <a:rPr lang="en-FR"/>
              <a:t>Presentation SingleCellViz</a:t>
            </a:r>
            <a:endParaRPr lang="en-FR" dirty="0"/>
          </a:p>
        </p:txBody>
      </p:sp>
      <p:sp>
        <p:nvSpPr>
          <p:cNvPr id="6" name="Slide Number Placeholder 5">
            <a:extLst>
              <a:ext uri="{FF2B5EF4-FFF2-40B4-BE49-F238E27FC236}">
                <a16:creationId xmlns:a16="http://schemas.microsoft.com/office/drawing/2014/main" id="{BA725257-81A1-DC92-39D5-CAB57C405F28}"/>
              </a:ext>
            </a:extLst>
          </p:cNvPr>
          <p:cNvSpPr>
            <a:spLocks noGrp="1"/>
          </p:cNvSpPr>
          <p:nvPr>
            <p:ph type="sldNum" sz="quarter" idx="12"/>
          </p:nvPr>
        </p:nvSpPr>
        <p:spPr/>
        <p:txBody>
          <a:bodyPr/>
          <a:lstStyle/>
          <a:p>
            <a:fld id="{71B5D23A-62B8-2E4D-90CE-A426B7F33AA8}" type="slidenum">
              <a:rPr lang="en-FR" smtClean="0"/>
              <a:pPr/>
              <a:t>18</a:t>
            </a:fld>
            <a:endParaRPr lang="en-FR" dirty="0"/>
          </a:p>
        </p:txBody>
      </p:sp>
      <p:pic>
        <p:nvPicPr>
          <p:cNvPr id="8" name="Picture 7">
            <a:extLst>
              <a:ext uri="{FF2B5EF4-FFF2-40B4-BE49-F238E27FC236}">
                <a16:creationId xmlns:a16="http://schemas.microsoft.com/office/drawing/2014/main" id="{F7CE8A28-43FE-BAB5-06C3-AB4802E75055}"/>
              </a:ext>
            </a:extLst>
          </p:cNvPr>
          <p:cNvPicPr>
            <a:picLocks noChangeAspect="1"/>
          </p:cNvPicPr>
          <p:nvPr/>
        </p:nvPicPr>
        <p:blipFill>
          <a:blip r:embed="rId2"/>
          <a:stretch>
            <a:fillRect/>
          </a:stretch>
        </p:blipFill>
        <p:spPr>
          <a:xfrm>
            <a:off x="1569118" y="1144692"/>
            <a:ext cx="2855214" cy="5181685"/>
          </a:xfrm>
          <a:prstGeom prst="rect">
            <a:avLst/>
          </a:prstGeom>
        </p:spPr>
      </p:pic>
      <p:sp>
        <p:nvSpPr>
          <p:cNvPr id="9" name="Rounded Rectangle 8">
            <a:extLst>
              <a:ext uri="{FF2B5EF4-FFF2-40B4-BE49-F238E27FC236}">
                <a16:creationId xmlns:a16="http://schemas.microsoft.com/office/drawing/2014/main" id="{1417CBB2-4491-9731-66D9-6884EF00FE4B}"/>
              </a:ext>
            </a:extLst>
          </p:cNvPr>
          <p:cNvSpPr/>
          <p:nvPr/>
        </p:nvSpPr>
        <p:spPr>
          <a:xfrm>
            <a:off x="1872854" y="1329384"/>
            <a:ext cx="1997398" cy="297397"/>
          </a:xfrm>
          <a:prstGeom prst="roundRect">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ounded Rectangle 9">
            <a:extLst>
              <a:ext uri="{FF2B5EF4-FFF2-40B4-BE49-F238E27FC236}">
                <a16:creationId xmlns:a16="http://schemas.microsoft.com/office/drawing/2014/main" id="{8696A0C2-BC67-019C-E986-F822ED1279FD}"/>
              </a:ext>
            </a:extLst>
          </p:cNvPr>
          <p:cNvSpPr/>
          <p:nvPr/>
        </p:nvSpPr>
        <p:spPr>
          <a:xfrm>
            <a:off x="1872855" y="2535532"/>
            <a:ext cx="2498652" cy="2805167"/>
          </a:xfrm>
          <a:prstGeom prst="roundRect">
            <a:avLst>
              <a:gd name="adj" fmla="val 5178"/>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ounded Rectangle 10">
            <a:extLst>
              <a:ext uri="{FF2B5EF4-FFF2-40B4-BE49-F238E27FC236}">
                <a16:creationId xmlns:a16="http://schemas.microsoft.com/office/drawing/2014/main" id="{4CB98EC3-373D-7D17-C018-12109CFAC478}"/>
              </a:ext>
            </a:extLst>
          </p:cNvPr>
          <p:cNvSpPr/>
          <p:nvPr/>
        </p:nvSpPr>
        <p:spPr>
          <a:xfrm>
            <a:off x="1628305" y="5378950"/>
            <a:ext cx="2743201" cy="947427"/>
          </a:xfrm>
          <a:prstGeom prst="roundRect">
            <a:avLst>
              <a:gd name="adj" fmla="val 9114"/>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20A9A248-968A-B9CB-95DA-F1B67BC7DF4B}"/>
              </a:ext>
            </a:extLst>
          </p:cNvPr>
          <p:cNvSpPr txBox="1"/>
          <p:nvPr/>
        </p:nvSpPr>
        <p:spPr>
          <a:xfrm>
            <a:off x="4470653" y="2535532"/>
            <a:ext cx="7416547" cy="2862322"/>
          </a:xfrm>
          <a:prstGeom prst="rect">
            <a:avLst/>
          </a:prstGeom>
          <a:noFill/>
        </p:spPr>
        <p:txBody>
          <a:bodyPr wrap="square">
            <a:spAutoFit/>
          </a:bodyPr>
          <a:lstStyle/>
          <a:p>
            <a:r>
              <a:rPr lang="en-GB" sz="1500" dirty="0">
                <a:solidFill>
                  <a:srgbClr val="7030A0"/>
                </a:solidFill>
                <a:latin typeface="Helvetica" pitchFamily="2" charset="0"/>
              </a:rPr>
              <a:t>A dataset in the database</a:t>
            </a:r>
          </a:p>
          <a:p>
            <a:pPr marL="285750" indent="-285750">
              <a:buFont typeface="Arial" panose="020B0604020202020204" pitchFamily="34" charset="0"/>
              <a:buChar char="•"/>
            </a:pPr>
            <a:r>
              <a:rPr lang="en-GB" sz="1500" dirty="0">
                <a:solidFill>
                  <a:srgbClr val="7030A0"/>
                </a:solidFill>
                <a:latin typeface="Helvetica" pitchFamily="2" charset="0"/>
              </a:rPr>
              <a:t>Config file (more details later)</a:t>
            </a:r>
          </a:p>
          <a:p>
            <a:pPr marL="285750" indent="-285750">
              <a:buFont typeface="Arial" panose="020B0604020202020204" pitchFamily="34" charset="0"/>
              <a:buChar char="•"/>
            </a:pPr>
            <a:r>
              <a:rPr lang="en-GB" sz="1500" dirty="0">
                <a:solidFill>
                  <a:srgbClr val="7030A0"/>
                </a:solidFill>
                <a:latin typeface="Helvetica" pitchFamily="2" charset="0"/>
              </a:rPr>
              <a:t>Script ran to filter/clean the original Seurat object</a:t>
            </a:r>
          </a:p>
          <a:p>
            <a:pPr marL="285750" indent="-285750">
              <a:buFont typeface="Arial" panose="020B0604020202020204" pitchFamily="34" charset="0"/>
              <a:buChar char="•"/>
            </a:pPr>
            <a:endParaRPr lang="en-GB" sz="1500" dirty="0">
              <a:solidFill>
                <a:srgbClr val="7030A0"/>
              </a:solidFill>
              <a:latin typeface="Helvetica" pitchFamily="2" charset="0"/>
            </a:endParaRPr>
          </a:p>
          <a:p>
            <a:pPr marL="285750" indent="-285750">
              <a:buFont typeface="Arial" panose="020B0604020202020204" pitchFamily="34" charset="0"/>
              <a:buChar char="•"/>
            </a:pPr>
            <a:endParaRPr lang="en-GB" sz="1500" dirty="0">
              <a:solidFill>
                <a:srgbClr val="7030A0"/>
              </a:solidFill>
              <a:latin typeface="Helvetica" pitchFamily="2" charset="0"/>
            </a:endParaRPr>
          </a:p>
          <a:p>
            <a:pPr marL="285750" indent="-285750">
              <a:buFont typeface="Arial" panose="020B0604020202020204" pitchFamily="34" charset="0"/>
              <a:buChar char="•"/>
            </a:pPr>
            <a:endParaRPr lang="en-GB" sz="1500" dirty="0">
              <a:solidFill>
                <a:srgbClr val="7030A0"/>
              </a:solidFill>
              <a:latin typeface="Helvetica" pitchFamily="2" charset="0"/>
            </a:endParaRPr>
          </a:p>
          <a:p>
            <a:pPr marL="285750" indent="-285750">
              <a:buFont typeface="Arial" panose="020B0604020202020204" pitchFamily="34" charset="0"/>
              <a:buChar char="•"/>
            </a:pPr>
            <a:endParaRPr lang="en-GB" sz="1500" dirty="0">
              <a:solidFill>
                <a:srgbClr val="7030A0"/>
              </a:solidFill>
              <a:latin typeface="Helvetica" pitchFamily="2" charset="0"/>
            </a:endParaRPr>
          </a:p>
          <a:p>
            <a:pPr marL="285750" indent="-285750">
              <a:buFont typeface="Arial" panose="020B0604020202020204" pitchFamily="34" charset="0"/>
              <a:buChar char="•"/>
            </a:pPr>
            <a:r>
              <a:rPr lang="en-GB" sz="1500" dirty="0">
                <a:solidFill>
                  <a:srgbClr val="7030A0"/>
                </a:solidFill>
                <a:latin typeface="Helvetica" pitchFamily="2" charset="0"/>
              </a:rPr>
              <a:t>Contains differential expression table and </a:t>
            </a:r>
            <a:r>
              <a:rPr lang="en-GB" sz="1500" dirty="0" err="1">
                <a:solidFill>
                  <a:srgbClr val="7030A0"/>
                </a:solidFill>
                <a:latin typeface="Helvetica" pitchFamily="2" charset="0"/>
              </a:rPr>
              <a:t>aggrexpression</a:t>
            </a:r>
            <a:endParaRPr lang="en-GB" sz="1500" dirty="0">
              <a:solidFill>
                <a:srgbClr val="7030A0"/>
              </a:solidFill>
              <a:latin typeface="Helvetica" pitchFamily="2" charset="0"/>
            </a:endParaRPr>
          </a:p>
          <a:p>
            <a:pPr marL="285750" indent="-285750">
              <a:buFont typeface="Arial" panose="020B0604020202020204" pitchFamily="34" charset="0"/>
              <a:buChar char="•"/>
            </a:pPr>
            <a:r>
              <a:rPr lang="en-GB" sz="1500" dirty="0">
                <a:solidFill>
                  <a:srgbClr val="7030A0"/>
                </a:solidFill>
                <a:latin typeface="Helvetica" pitchFamily="2" charset="0"/>
              </a:rPr>
              <a:t>Contains markers table and </a:t>
            </a:r>
            <a:r>
              <a:rPr lang="en-GB" sz="1500" dirty="0" err="1">
                <a:solidFill>
                  <a:srgbClr val="7030A0"/>
                </a:solidFill>
                <a:latin typeface="Helvetica" pitchFamily="2" charset="0"/>
              </a:rPr>
              <a:t>aggrexpression</a:t>
            </a:r>
            <a:endParaRPr lang="en-GB" sz="1500" dirty="0">
              <a:solidFill>
                <a:srgbClr val="7030A0"/>
              </a:solidFill>
              <a:latin typeface="Helvetica" pitchFamily="2" charset="0"/>
            </a:endParaRPr>
          </a:p>
          <a:p>
            <a:pPr marL="285750" indent="-285750">
              <a:buFont typeface="Arial" panose="020B0604020202020204" pitchFamily="34" charset="0"/>
              <a:buChar char="•"/>
            </a:pPr>
            <a:r>
              <a:rPr lang="en-GB" sz="1500" dirty="0">
                <a:solidFill>
                  <a:srgbClr val="7030A0"/>
                </a:solidFill>
                <a:latin typeface="Helvetica" pitchFamily="2" charset="0"/>
              </a:rPr>
              <a:t>Contains individual measurements (~ Seurat’s RNA assay + reductions)</a:t>
            </a:r>
          </a:p>
          <a:p>
            <a:pPr marL="285750" indent="-285750">
              <a:buFont typeface="Arial" panose="020B0604020202020204" pitchFamily="34" charset="0"/>
              <a:buChar char="•"/>
            </a:pPr>
            <a:r>
              <a:rPr lang="en-GB" sz="1500" dirty="0">
                <a:solidFill>
                  <a:srgbClr val="7030A0"/>
                </a:solidFill>
                <a:latin typeface="Helvetica" pitchFamily="2" charset="0"/>
              </a:rPr>
              <a:t>Contains primary annotation (~ Seurat’s metadata)</a:t>
            </a:r>
          </a:p>
          <a:p>
            <a:pPr marL="285750" indent="-285750">
              <a:buFont typeface="Arial" panose="020B0604020202020204" pitchFamily="34" charset="0"/>
              <a:buChar char="•"/>
            </a:pPr>
            <a:r>
              <a:rPr lang="en-GB" sz="1500" dirty="0">
                <a:solidFill>
                  <a:srgbClr val="7030A0"/>
                </a:solidFill>
                <a:latin typeface="Helvetica" pitchFamily="2" charset="0"/>
              </a:rPr>
              <a:t>R object ready-to-download</a:t>
            </a:r>
          </a:p>
        </p:txBody>
      </p:sp>
      <p:sp>
        <p:nvSpPr>
          <p:cNvPr id="13" name="TextBox 12">
            <a:extLst>
              <a:ext uri="{FF2B5EF4-FFF2-40B4-BE49-F238E27FC236}">
                <a16:creationId xmlns:a16="http://schemas.microsoft.com/office/drawing/2014/main" id="{2F470EBE-3998-8ED4-4AB2-2A7D7B019E73}"/>
              </a:ext>
            </a:extLst>
          </p:cNvPr>
          <p:cNvSpPr txBox="1"/>
          <p:nvPr/>
        </p:nvSpPr>
        <p:spPr>
          <a:xfrm>
            <a:off x="4470654" y="1257449"/>
            <a:ext cx="8440674" cy="553998"/>
          </a:xfrm>
          <a:prstGeom prst="rect">
            <a:avLst/>
          </a:prstGeom>
          <a:noFill/>
        </p:spPr>
        <p:txBody>
          <a:bodyPr wrap="square">
            <a:spAutoFit/>
          </a:bodyPr>
          <a:lstStyle/>
          <a:p>
            <a:r>
              <a:rPr lang="en-GB" sz="1500" b="1" dirty="0">
                <a:solidFill>
                  <a:schemeClr val="accent2">
                    <a:lumMod val="75000"/>
                  </a:schemeClr>
                </a:solidFill>
                <a:latin typeface="Helvetica Light" panose="020B0403020202020204" pitchFamily="34" charset="0"/>
              </a:rPr>
              <a:t>Text file summarizing basic information about datasets </a:t>
            </a:r>
          </a:p>
          <a:p>
            <a:r>
              <a:rPr lang="en-GB" sz="1500" b="1" dirty="0">
                <a:solidFill>
                  <a:schemeClr val="accent2">
                    <a:lumMod val="75000"/>
                  </a:schemeClr>
                </a:solidFill>
                <a:latin typeface="Helvetica Light" panose="020B0403020202020204" pitchFamily="34" charset="0"/>
              </a:rPr>
              <a:t>(</a:t>
            </a:r>
            <a:r>
              <a:rPr lang="en-GB" sz="1500" dirty="0">
                <a:solidFill>
                  <a:schemeClr val="accent2">
                    <a:lumMod val="75000"/>
                  </a:schemeClr>
                </a:solidFill>
                <a:latin typeface="Helvetica" pitchFamily="2" charset="0"/>
              </a:rPr>
              <a:t>~</a:t>
            </a:r>
            <a:r>
              <a:rPr lang="en-GB" sz="1500" b="1" dirty="0">
                <a:solidFill>
                  <a:schemeClr val="accent2">
                    <a:lumMod val="75000"/>
                  </a:schemeClr>
                </a:solidFill>
                <a:latin typeface="Helvetica Light" panose="020B0403020202020204" pitchFamily="34" charset="0"/>
              </a:rPr>
              <a:t> what is in the “general information” tab, and paths to each dataset objects)</a:t>
            </a:r>
          </a:p>
        </p:txBody>
      </p:sp>
      <p:sp>
        <p:nvSpPr>
          <p:cNvPr id="14" name="TextBox 13">
            <a:extLst>
              <a:ext uri="{FF2B5EF4-FFF2-40B4-BE49-F238E27FC236}">
                <a16:creationId xmlns:a16="http://schemas.microsoft.com/office/drawing/2014/main" id="{8D9DC766-7CCF-A1E2-F179-62A18DDB5B35}"/>
              </a:ext>
            </a:extLst>
          </p:cNvPr>
          <p:cNvSpPr txBox="1"/>
          <p:nvPr/>
        </p:nvSpPr>
        <p:spPr>
          <a:xfrm>
            <a:off x="4470653" y="5378950"/>
            <a:ext cx="5951097" cy="1015663"/>
          </a:xfrm>
          <a:prstGeom prst="rect">
            <a:avLst/>
          </a:prstGeom>
          <a:noFill/>
        </p:spPr>
        <p:txBody>
          <a:bodyPr wrap="square">
            <a:spAutoFit/>
          </a:bodyPr>
          <a:lstStyle/>
          <a:p>
            <a:r>
              <a:rPr lang="en-GB" sz="1500" b="1" dirty="0">
                <a:solidFill>
                  <a:schemeClr val="accent6">
                    <a:lumMod val="50000"/>
                  </a:schemeClr>
                </a:solidFill>
                <a:latin typeface="Helvetica Light" panose="020B0403020202020204" pitchFamily="34" charset="0"/>
              </a:rPr>
              <a:t>Useful scripts to manage the database: </a:t>
            </a:r>
          </a:p>
          <a:p>
            <a:pPr marL="285750" indent="-285750">
              <a:buFont typeface="Arial" panose="020B0604020202020204" pitchFamily="34" charset="0"/>
              <a:buChar char="•"/>
            </a:pPr>
            <a:r>
              <a:rPr lang="en-GB" sz="1500" b="1" dirty="0">
                <a:solidFill>
                  <a:schemeClr val="accent6">
                    <a:lumMod val="50000"/>
                  </a:schemeClr>
                </a:solidFill>
                <a:latin typeface="Helvetica Light" panose="020B0403020202020204" pitchFamily="34" charset="0"/>
              </a:rPr>
              <a:t>add datasets to the database</a:t>
            </a:r>
          </a:p>
          <a:p>
            <a:pPr marL="285750" indent="-285750">
              <a:buFont typeface="Arial" panose="020B0604020202020204" pitchFamily="34" charset="0"/>
              <a:buChar char="•"/>
            </a:pPr>
            <a:r>
              <a:rPr lang="en-GB" sz="1500" b="1" dirty="0">
                <a:solidFill>
                  <a:schemeClr val="accent6">
                    <a:lumMod val="50000"/>
                  </a:schemeClr>
                </a:solidFill>
                <a:latin typeface="Helvetica Light" panose="020B0403020202020204" pitchFamily="34" charset="0"/>
              </a:rPr>
              <a:t>process a Seurat object to be added to the database</a:t>
            </a:r>
          </a:p>
          <a:p>
            <a:pPr marL="285750" indent="-285750">
              <a:buFont typeface="Arial" panose="020B0604020202020204" pitchFamily="34" charset="0"/>
              <a:buChar char="•"/>
            </a:pPr>
            <a:r>
              <a:rPr lang="en-GB" sz="1500" b="1" dirty="0">
                <a:solidFill>
                  <a:schemeClr val="accent6">
                    <a:lumMod val="50000"/>
                  </a:schemeClr>
                </a:solidFill>
                <a:latin typeface="Helvetica Light" panose="020B0403020202020204" pitchFamily="34" charset="0"/>
              </a:rPr>
              <a:t>update the </a:t>
            </a:r>
            <a:r>
              <a:rPr lang="en-GB" sz="1500" b="1" dirty="0" err="1">
                <a:solidFill>
                  <a:schemeClr val="accent6">
                    <a:lumMod val="50000"/>
                  </a:schemeClr>
                </a:solidFill>
                <a:latin typeface="Helvetica Light" panose="020B0403020202020204" pitchFamily="34" charset="0"/>
              </a:rPr>
              <a:t>dataset_summary.txt</a:t>
            </a:r>
            <a:r>
              <a:rPr lang="en-GB" sz="1500" b="1" dirty="0">
                <a:solidFill>
                  <a:schemeClr val="accent6">
                    <a:lumMod val="50000"/>
                  </a:schemeClr>
                </a:solidFill>
                <a:latin typeface="Helvetica Light" panose="020B0403020202020204" pitchFamily="34" charset="0"/>
              </a:rPr>
              <a:t> file</a:t>
            </a:r>
          </a:p>
        </p:txBody>
      </p:sp>
      <p:sp>
        <p:nvSpPr>
          <p:cNvPr id="3" name="TextBox 2">
            <a:extLst>
              <a:ext uri="{FF2B5EF4-FFF2-40B4-BE49-F238E27FC236}">
                <a16:creationId xmlns:a16="http://schemas.microsoft.com/office/drawing/2014/main" id="{45AE1F07-4FCB-7E12-9C06-9CB1EA9A2793}"/>
              </a:ext>
            </a:extLst>
          </p:cNvPr>
          <p:cNvSpPr txBox="1"/>
          <p:nvPr/>
        </p:nvSpPr>
        <p:spPr>
          <a:xfrm>
            <a:off x="136045" y="6080156"/>
            <a:ext cx="1380247" cy="246221"/>
          </a:xfrm>
          <a:prstGeom prst="rect">
            <a:avLst/>
          </a:prstGeom>
          <a:noFill/>
          <a:ln>
            <a:solidFill>
              <a:srgbClr val="7E7979"/>
            </a:solidFill>
          </a:ln>
        </p:spPr>
        <p:txBody>
          <a:bodyPr wrap="square">
            <a:spAutoFit/>
          </a:bodyPr>
          <a:lstStyle/>
          <a:p>
            <a:pPr algn="ctr"/>
            <a:r>
              <a:rPr lang="en-GB" sz="1000" dirty="0">
                <a:solidFill>
                  <a:schemeClr val="bg2">
                    <a:lumMod val="50000"/>
                  </a:schemeClr>
                </a:solidFill>
                <a:latin typeface="Helvetica" pitchFamily="2" charset="0"/>
              </a:rPr>
              <a:t>App data folder</a:t>
            </a:r>
          </a:p>
        </p:txBody>
      </p:sp>
    </p:spTree>
    <p:extLst>
      <p:ext uri="{BB962C8B-B14F-4D97-AF65-F5344CB8AC3E}">
        <p14:creationId xmlns:p14="http://schemas.microsoft.com/office/powerpoint/2010/main" val="39076762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9E9EC-F1D9-13B5-E660-282C94083F4C}"/>
              </a:ext>
            </a:extLst>
          </p:cNvPr>
          <p:cNvSpPr>
            <a:spLocks noGrp="1"/>
          </p:cNvSpPr>
          <p:nvPr>
            <p:ph type="title"/>
          </p:nvPr>
        </p:nvSpPr>
        <p:spPr/>
        <p:txBody>
          <a:bodyPr>
            <a:normAutofit/>
          </a:bodyPr>
          <a:lstStyle/>
          <a:p>
            <a:r>
              <a:rPr lang="en-GB" dirty="0" err="1"/>
              <a:t>TileDB</a:t>
            </a:r>
            <a:r>
              <a:rPr lang="en-GB" dirty="0"/>
              <a:t>-SOMA </a:t>
            </a:r>
          </a:p>
        </p:txBody>
      </p:sp>
      <p:sp>
        <p:nvSpPr>
          <p:cNvPr id="4" name="Date Placeholder 3">
            <a:extLst>
              <a:ext uri="{FF2B5EF4-FFF2-40B4-BE49-F238E27FC236}">
                <a16:creationId xmlns:a16="http://schemas.microsoft.com/office/drawing/2014/main" id="{38084CFF-061E-D8F6-2D7D-B9382969C4FF}"/>
              </a:ext>
            </a:extLst>
          </p:cNvPr>
          <p:cNvSpPr>
            <a:spLocks noGrp="1"/>
          </p:cNvSpPr>
          <p:nvPr>
            <p:ph type="dt" sz="half" idx="10"/>
          </p:nvPr>
        </p:nvSpPr>
        <p:spPr/>
        <p:txBody>
          <a:bodyPr/>
          <a:lstStyle/>
          <a:p>
            <a:r>
              <a:rPr lang="fr-FR"/>
              <a:t>17/05/2024</a:t>
            </a:r>
            <a:endParaRPr lang="en-FR" dirty="0"/>
          </a:p>
        </p:txBody>
      </p:sp>
      <p:sp>
        <p:nvSpPr>
          <p:cNvPr id="5" name="Footer Placeholder 4">
            <a:extLst>
              <a:ext uri="{FF2B5EF4-FFF2-40B4-BE49-F238E27FC236}">
                <a16:creationId xmlns:a16="http://schemas.microsoft.com/office/drawing/2014/main" id="{8F0CB23C-ADFF-709F-2819-1EA0602DB9CB}"/>
              </a:ext>
            </a:extLst>
          </p:cNvPr>
          <p:cNvSpPr>
            <a:spLocks noGrp="1"/>
          </p:cNvSpPr>
          <p:nvPr>
            <p:ph type="ftr" sz="quarter" idx="11"/>
          </p:nvPr>
        </p:nvSpPr>
        <p:spPr/>
        <p:txBody>
          <a:bodyPr/>
          <a:lstStyle/>
          <a:p>
            <a:r>
              <a:rPr lang="en-FR"/>
              <a:t>Presentation SingleCellViz</a:t>
            </a:r>
            <a:endParaRPr lang="en-FR" dirty="0"/>
          </a:p>
        </p:txBody>
      </p:sp>
      <p:sp>
        <p:nvSpPr>
          <p:cNvPr id="6" name="Slide Number Placeholder 5">
            <a:extLst>
              <a:ext uri="{FF2B5EF4-FFF2-40B4-BE49-F238E27FC236}">
                <a16:creationId xmlns:a16="http://schemas.microsoft.com/office/drawing/2014/main" id="{BA725257-81A1-DC92-39D5-CAB57C405F28}"/>
              </a:ext>
            </a:extLst>
          </p:cNvPr>
          <p:cNvSpPr>
            <a:spLocks noGrp="1"/>
          </p:cNvSpPr>
          <p:nvPr>
            <p:ph type="sldNum" sz="quarter" idx="12"/>
          </p:nvPr>
        </p:nvSpPr>
        <p:spPr/>
        <p:txBody>
          <a:bodyPr/>
          <a:lstStyle/>
          <a:p>
            <a:fld id="{71B5D23A-62B8-2E4D-90CE-A426B7F33AA8}" type="slidenum">
              <a:rPr lang="en-FR" smtClean="0"/>
              <a:pPr/>
              <a:t>19</a:t>
            </a:fld>
            <a:endParaRPr lang="en-FR" dirty="0"/>
          </a:p>
        </p:txBody>
      </p:sp>
      <p:sp>
        <p:nvSpPr>
          <p:cNvPr id="10" name="TextBox 9">
            <a:extLst>
              <a:ext uri="{FF2B5EF4-FFF2-40B4-BE49-F238E27FC236}">
                <a16:creationId xmlns:a16="http://schemas.microsoft.com/office/drawing/2014/main" id="{E0C11FEA-514B-F45D-FABF-AB527EA342BA}"/>
              </a:ext>
            </a:extLst>
          </p:cNvPr>
          <p:cNvSpPr txBox="1"/>
          <p:nvPr/>
        </p:nvSpPr>
        <p:spPr>
          <a:xfrm>
            <a:off x="715283" y="5446123"/>
            <a:ext cx="6356078" cy="646331"/>
          </a:xfrm>
          <a:prstGeom prst="rect">
            <a:avLst/>
          </a:prstGeom>
          <a:noFill/>
        </p:spPr>
        <p:txBody>
          <a:bodyPr wrap="square">
            <a:spAutoFit/>
          </a:bodyPr>
          <a:lstStyle/>
          <a:p>
            <a:r>
              <a:rPr lang="en-GB" dirty="0">
                <a:latin typeface="Helvetica" pitchFamily="2" charset="0"/>
              </a:rPr>
              <a:t>Doc was not very user friendly… but the package is great as it allows to not load the full object, but only parts of it.  </a:t>
            </a:r>
          </a:p>
        </p:txBody>
      </p:sp>
      <p:sp>
        <p:nvSpPr>
          <p:cNvPr id="12" name="TextBox 11">
            <a:extLst>
              <a:ext uri="{FF2B5EF4-FFF2-40B4-BE49-F238E27FC236}">
                <a16:creationId xmlns:a16="http://schemas.microsoft.com/office/drawing/2014/main" id="{D5701270-917C-7C4F-E248-4158984499EC}"/>
              </a:ext>
            </a:extLst>
          </p:cNvPr>
          <p:cNvSpPr txBox="1"/>
          <p:nvPr/>
        </p:nvSpPr>
        <p:spPr>
          <a:xfrm>
            <a:off x="7094638" y="1189542"/>
            <a:ext cx="4998012" cy="4939814"/>
          </a:xfrm>
          <a:prstGeom prst="rect">
            <a:avLst/>
          </a:prstGeom>
          <a:solidFill>
            <a:srgbClr val="1F1F1F"/>
          </a:solidFill>
        </p:spPr>
        <p:txBody>
          <a:bodyPr wrap="square">
            <a:spAutoFit/>
          </a:bodyPr>
          <a:lstStyle/>
          <a:p>
            <a:pPr>
              <a:lnSpc>
                <a:spcPts val="1350"/>
              </a:lnSpc>
            </a:pP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gene_annotation</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D4D4D4"/>
                </a:solidFill>
                <a:effectLst/>
                <a:latin typeface="Menlo" panose="020B0609030804020204" pitchFamily="49" charset="0"/>
                <a:ea typeface="Times New Roman" panose="02020603050405020304" pitchFamily="18" charset="0"/>
                <a:cs typeface="Times New Roman" panose="02020603050405020304" pitchFamily="18" charset="0"/>
              </a:rPr>
              <a:t>&lt;-</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reactive</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endParaRPr lang="en-FR"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var_query</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D4D4D4"/>
                </a:solidFill>
                <a:effectLst/>
                <a:latin typeface="Menlo" panose="020B0609030804020204" pitchFamily="49" charset="0"/>
                <a:ea typeface="Times New Roman" panose="02020603050405020304" pitchFamily="18" charset="0"/>
                <a:cs typeface="Times New Roman" panose="02020603050405020304" pitchFamily="18" charset="0"/>
              </a:rPr>
              <a:t>&lt;-</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tiledbsoma</a:t>
            </a:r>
            <a:r>
              <a:rPr lang="en-FR" sz="1200" kern="0" dirty="0">
                <a:solidFill>
                  <a:srgbClr val="569CD6"/>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2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SOMAAxisQuery</a:t>
            </a:r>
            <a:r>
              <a:rPr lang="en-FR" sz="1200" kern="0" dirty="0">
                <a:solidFill>
                  <a:srgbClr val="569CD6"/>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200" kern="0" dirty="0">
                <a:solidFill>
                  <a:srgbClr val="DCDCAA"/>
                </a:solidFill>
                <a:effectLst/>
                <a:latin typeface="Menlo" panose="020B0609030804020204" pitchFamily="49" charset="0"/>
                <a:ea typeface="Times New Roman" panose="02020603050405020304" pitchFamily="18" charset="0"/>
                <a:cs typeface="Times New Roman" panose="02020603050405020304" pitchFamily="18" charset="0"/>
              </a:rPr>
              <a:t>new</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endParaRPr lang="en-FR"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value_filter</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D4D4D4"/>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DCDCAA"/>
                </a:solidFill>
                <a:effectLst/>
                <a:latin typeface="Menlo" panose="020B0609030804020204" pitchFamily="49" charset="0"/>
                <a:ea typeface="Times New Roman" panose="02020603050405020304" pitchFamily="18" charset="0"/>
                <a:cs typeface="Times New Roman" panose="02020603050405020304" pitchFamily="18" charset="0"/>
              </a:rPr>
              <a:t>paste</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200" kern="0" dirty="0">
                <a:solidFill>
                  <a:srgbClr val="CE9178"/>
                </a:solidFill>
                <a:effectLst/>
                <a:latin typeface="Menlo" panose="020B0609030804020204" pitchFamily="49" charset="0"/>
                <a:ea typeface="Times New Roman" panose="02020603050405020304" pitchFamily="18" charset="0"/>
                <a:cs typeface="Times New Roman" panose="02020603050405020304" pitchFamily="18" charset="0"/>
              </a:rPr>
              <a:t>"var_id %in% c(‘”</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DCDCAA"/>
                </a:solidFill>
                <a:effectLst/>
                <a:latin typeface="Menlo" panose="020B0609030804020204" pitchFamily="49" charset="0"/>
                <a:ea typeface="Times New Roman" panose="02020603050405020304" pitchFamily="18" charset="0"/>
                <a:cs typeface="Times New Roman" panose="02020603050405020304" pitchFamily="18" charset="0"/>
              </a:rPr>
              <a:t>paste</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r>
              <a:rPr lang="en-US" sz="1200" kern="0" dirty="0" err="1">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input$gene_annotation</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collapse</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D4D4D4"/>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CE9178"/>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sep</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D4D4D4"/>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CE9178"/>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endParaRPr lang="en-FR"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endParaRPr lang="en-FR"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expt_query</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D4D4D4"/>
                </a:solidFill>
                <a:effectLst/>
                <a:latin typeface="Menlo" panose="020B0609030804020204" pitchFamily="49" charset="0"/>
                <a:ea typeface="Times New Roman" panose="02020603050405020304" pitchFamily="18" charset="0"/>
                <a:cs typeface="Times New Roman" panose="02020603050405020304" pitchFamily="18" charset="0"/>
              </a:rPr>
              <a:t>&lt;-</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tiledbsoma</a:t>
            </a:r>
            <a:r>
              <a:rPr lang="en-FR" sz="1200" kern="0" dirty="0">
                <a:solidFill>
                  <a:srgbClr val="569CD6"/>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2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SOMAExperimentAxisQuery</a:t>
            </a:r>
            <a:r>
              <a:rPr lang="en-FR" sz="1200" kern="0" dirty="0">
                <a:solidFill>
                  <a:srgbClr val="569CD6"/>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200" kern="0" dirty="0">
                <a:solidFill>
                  <a:srgbClr val="DCDCAA"/>
                </a:solidFill>
                <a:effectLst/>
                <a:latin typeface="Menlo" panose="020B0609030804020204" pitchFamily="49" charset="0"/>
                <a:ea typeface="Times New Roman" panose="02020603050405020304" pitchFamily="18" charset="0"/>
                <a:cs typeface="Times New Roman" panose="02020603050405020304" pitchFamily="18" charset="0"/>
              </a:rPr>
              <a:t>new</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endParaRPr lang="en-FR"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experiment</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group</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GB" sz="1200" b="0" dirty="0">
                <a:solidFill>
                  <a:srgbClr val="6A9955"/>
                </a:solidFill>
                <a:effectLst/>
                <a:latin typeface="Menlo" panose="020B0609030804020204" pitchFamily="49" charset="0"/>
              </a:rPr>
              <a:t># group = RNA, SCT, integrated…</a:t>
            </a:r>
            <a:endParaRPr lang="en-FR"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var_query</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D4D4D4"/>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var_query</a:t>
            </a:r>
            <a:endParaRPr lang="en-FR"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endParaRPr lang="en-FR"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endParaRPr lang="en-FR"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expt_query</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D4D4D4"/>
                </a:solidFill>
                <a:effectLst/>
                <a:latin typeface="Menlo" panose="020B0609030804020204" pitchFamily="49" charset="0"/>
                <a:ea typeface="Times New Roman" panose="02020603050405020304" pitchFamily="18" charset="0"/>
                <a:cs typeface="Times New Roman" panose="02020603050405020304" pitchFamily="18" charset="0"/>
              </a:rPr>
              <a:t>&lt;-</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expt_query</a:t>
            </a:r>
            <a:r>
              <a:rPr lang="en-FR" sz="1200" kern="0" dirty="0">
                <a:solidFill>
                  <a:srgbClr val="569CD6"/>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2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to_sparse_matrix</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endParaRPr lang="en-FR"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collection</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D4D4D4"/>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CE9178"/>
                </a:solidFill>
                <a:effectLst/>
                <a:latin typeface="Menlo" panose="020B0609030804020204" pitchFamily="49" charset="0"/>
                <a:ea typeface="Times New Roman" panose="02020603050405020304" pitchFamily="18" charset="0"/>
                <a:cs typeface="Times New Roman" panose="02020603050405020304" pitchFamily="18" charset="0"/>
              </a:rPr>
              <a:t>"X"</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endParaRPr lang="en-FR"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layer_name</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D4D4D4"/>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array</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r>
              <a:rPr lang="en-GB" sz="1200" b="0" dirty="0">
                <a:solidFill>
                  <a:srgbClr val="6A9955"/>
                </a:solidFill>
                <a:effectLst/>
                <a:latin typeface="Menlo" panose="020B0609030804020204" pitchFamily="49" charset="0"/>
              </a:rPr>
              <a:t> # array = </a:t>
            </a:r>
            <a:r>
              <a:rPr lang="en-GB" sz="1200" b="0" dirty="0" err="1">
                <a:solidFill>
                  <a:srgbClr val="6A9955"/>
                </a:solidFill>
                <a:effectLst/>
                <a:latin typeface="Menlo" panose="020B0609030804020204" pitchFamily="49" charset="0"/>
              </a:rPr>
              <a:t>scale_data</a:t>
            </a:r>
            <a:r>
              <a:rPr lang="en-GB" sz="1200" b="0" dirty="0">
                <a:solidFill>
                  <a:srgbClr val="6A9955"/>
                </a:solidFill>
                <a:effectLst/>
                <a:latin typeface="Menlo" panose="020B0609030804020204" pitchFamily="49" charset="0"/>
              </a:rPr>
              <a:t>, data, counts…</a:t>
            </a:r>
            <a:endParaRPr lang="en-FR"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obs_index</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D4D4D4"/>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CE9178"/>
                </a:solidFill>
                <a:effectLst/>
                <a:latin typeface="Menlo" panose="020B0609030804020204" pitchFamily="49" charset="0"/>
                <a:ea typeface="Times New Roman" panose="02020603050405020304" pitchFamily="18" charset="0"/>
                <a:cs typeface="Times New Roman" panose="02020603050405020304" pitchFamily="18" charset="0"/>
              </a:rPr>
              <a:t>"obs_id"</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endParaRPr lang="en-FR"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var_index</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D4D4D4"/>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CE9178"/>
                </a:solidFill>
                <a:effectLst/>
                <a:latin typeface="Menlo" panose="020B0609030804020204" pitchFamily="49" charset="0"/>
                <a:ea typeface="Times New Roman" panose="02020603050405020304" pitchFamily="18" charset="0"/>
                <a:cs typeface="Times New Roman" panose="02020603050405020304" pitchFamily="18" charset="0"/>
              </a:rPr>
              <a:t>"var_id"</a:t>
            </a:r>
            <a:endParaRPr lang="en-FR"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endParaRPr lang="en-FR"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endParaRPr lang="en-FR"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gene_annotation</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D4D4D4"/>
                </a:solidFill>
                <a:effectLst/>
                <a:latin typeface="Menlo" panose="020B0609030804020204" pitchFamily="49" charset="0"/>
                <a:ea typeface="Times New Roman" panose="02020603050405020304" pitchFamily="18" charset="0"/>
                <a:cs typeface="Times New Roman" panose="02020603050405020304" pitchFamily="18" charset="0"/>
              </a:rPr>
              <a:t>&lt;-</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expt_query</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D4D4D4"/>
                </a:solidFill>
                <a:effectLst/>
                <a:latin typeface="Menlo" panose="020B0609030804020204" pitchFamily="49" charset="0"/>
                <a:ea typeface="Times New Roman" panose="02020603050405020304" pitchFamily="18" charset="0"/>
                <a:cs typeface="Times New Roman" panose="02020603050405020304" pitchFamily="18" charset="0"/>
              </a:rPr>
              <a:t>%&gt;%</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DCDCAA"/>
                </a:solidFill>
                <a:effectLst/>
                <a:latin typeface="Menlo" panose="020B0609030804020204" pitchFamily="49" charset="0"/>
                <a:ea typeface="Times New Roman" panose="02020603050405020304" pitchFamily="18" charset="0"/>
                <a:cs typeface="Times New Roman" panose="02020603050405020304" pitchFamily="18" charset="0"/>
              </a:rPr>
              <a:t>as.matrix</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D4D4D4"/>
                </a:solidFill>
                <a:effectLst/>
                <a:latin typeface="Menlo" panose="020B0609030804020204" pitchFamily="49" charset="0"/>
                <a:ea typeface="Times New Roman" panose="02020603050405020304" pitchFamily="18" charset="0"/>
                <a:cs typeface="Times New Roman" panose="02020603050405020304" pitchFamily="18" charset="0"/>
              </a:rPr>
              <a:t>%&gt;%</a:t>
            </a:r>
            <a:r>
              <a:rPr lang="en-FR" sz="1200" kern="100" dirty="0">
                <a:latin typeface="Calibri" panose="020F0502020204030204" pitchFamily="34" charset="0"/>
                <a:ea typeface="Times New Roman" panose="02020603050405020304" pitchFamily="18" charset="0"/>
                <a:cs typeface="Times New Roman" panose="02020603050405020304" pitchFamily="18" charset="0"/>
              </a:rPr>
              <a:t> </a:t>
            </a:r>
            <a:r>
              <a:rPr lang="en-FR" sz="1200" kern="0" dirty="0">
                <a:solidFill>
                  <a:srgbClr val="DCDCAA"/>
                </a:solidFill>
                <a:effectLst/>
                <a:latin typeface="Menlo" panose="020B0609030804020204" pitchFamily="49" charset="0"/>
                <a:ea typeface="Times New Roman" panose="02020603050405020304" pitchFamily="18" charset="0"/>
                <a:cs typeface="Times New Roman" panose="02020603050405020304" pitchFamily="18" charset="0"/>
              </a:rPr>
              <a:t>as.data.frame</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endParaRPr lang="en-FR"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endParaRPr lang="en-FR"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C586C0"/>
                </a:solidFill>
                <a:effectLst/>
                <a:latin typeface="Menlo" panose="020B0609030804020204" pitchFamily="49" charset="0"/>
                <a:ea typeface="Times New Roman" panose="02020603050405020304" pitchFamily="18" charset="0"/>
                <a:cs typeface="Times New Roman" panose="02020603050405020304" pitchFamily="18" charset="0"/>
              </a:rPr>
              <a:t>return</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2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gene_annotation</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endParaRPr lang="en-FR"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 </a:t>
            </a:r>
            <a:endParaRPr lang="en-GB" sz="1200" dirty="0"/>
          </a:p>
        </p:txBody>
      </p:sp>
      <p:pic>
        <p:nvPicPr>
          <p:cNvPr id="1026" name="Picture 2" descr="TileDB logo">
            <a:extLst>
              <a:ext uri="{FF2B5EF4-FFF2-40B4-BE49-F238E27FC236}">
                <a16:creationId xmlns:a16="http://schemas.microsoft.com/office/drawing/2014/main" id="{5F8E22D3-8DD5-419A-5106-FB98FC92A1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804" y="1221491"/>
            <a:ext cx="3952303" cy="97819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9966D5F-850C-0F9F-1FD9-8E89DCBCE2F9}"/>
              </a:ext>
            </a:extLst>
          </p:cNvPr>
          <p:cNvSpPr txBox="1"/>
          <p:nvPr/>
        </p:nvSpPr>
        <p:spPr>
          <a:xfrm>
            <a:off x="488859" y="2473495"/>
            <a:ext cx="6510456" cy="1477328"/>
          </a:xfrm>
          <a:prstGeom prst="rect">
            <a:avLst/>
          </a:prstGeom>
          <a:noFill/>
        </p:spPr>
        <p:txBody>
          <a:bodyPr wrap="square">
            <a:spAutoFit/>
          </a:bodyPr>
          <a:lstStyle/>
          <a:p>
            <a:pPr marL="285750" indent="-285750">
              <a:buFont typeface="Arial" panose="020B0604020202020204" pitchFamily="34" charset="0"/>
              <a:buChar char="•"/>
            </a:pPr>
            <a:r>
              <a:rPr lang="en-GB" dirty="0" err="1">
                <a:latin typeface="Helvetica" pitchFamily="2" charset="0"/>
              </a:rPr>
              <a:t>TileDB</a:t>
            </a:r>
            <a:r>
              <a:rPr lang="en-GB" dirty="0">
                <a:latin typeface="Helvetica" pitchFamily="2" charset="0"/>
              </a:rPr>
              <a:t> = engine for </a:t>
            </a:r>
            <a:r>
              <a:rPr lang="en-GB" b="1" dirty="0">
                <a:latin typeface="Helvetica" pitchFamily="2" charset="0"/>
              </a:rPr>
              <a:t>storing</a:t>
            </a:r>
            <a:r>
              <a:rPr lang="en-GB" dirty="0">
                <a:latin typeface="Helvetica" pitchFamily="2" charset="0"/>
              </a:rPr>
              <a:t> and </a:t>
            </a:r>
            <a:r>
              <a:rPr lang="en-GB" b="1" dirty="0">
                <a:latin typeface="Helvetica" pitchFamily="2" charset="0"/>
              </a:rPr>
              <a:t>accessing</a:t>
            </a:r>
            <a:r>
              <a:rPr lang="en-GB" dirty="0">
                <a:latin typeface="Helvetica" pitchFamily="2" charset="0"/>
              </a:rPr>
              <a:t> dense and sparse multi-dimensional array</a:t>
            </a:r>
          </a:p>
          <a:p>
            <a:pPr marL="285750" indent="-285750">
              <a:buFont typeface="Arial" panose="020B0604020202020204" pitchFamily="34" charset="0"/>
              <a:buChar char="•"/>
            </a:pPr>
            <a:r>
              <a:rPr lang="en-GB" dirty="0">
                <a:latin typeface="Helvetica" pitchFamily="2" charset="0"/>
              </a:rPr>
              <a:t>SOMA</a:t>
            </a:r>
            <a:r>
              <a:rPr lang="en-GB" b="1" dirty="0">
                <a:latin typeface="Helvetica" pitchFamily="2" charset="0"/>
              </a:rPr>
              <a:t> </a:t>
            </a:r>
            <a:r>
              <a:rPr lang="en-GB" dirty="0">
                <a:latin typeface="Helvetica" pitchFamily="2" charset="0"/>
              </a:rPr>
              <a:t>(Stack Of Matrices, Annotated)  =</a:t>
            </a:r>
            <a:r>
              <a:rPr lang="en-GB" b="1" dirty="0">
                <a:latin typeface="Helvetica" pitchFamily="2" charset="0"/>
              </a:rPr>
              <a:t> </a:t>
            </a:r>
            <a:r>
              <a:rPr lang="en-GB" dirty="0">
                <a:latin typeface="Helvetica" pitchFamily="2" charset="0"/>
              </a:rPr>
              <a:t>specific implementation for single-cell genomic data</a:t>
            </a:r>
          </a:p>
          <a:p>
            <a:pPr marL="285750" indent="-285750">
              <a:buFont typeface="Arial" panose="020B0604020202020204" pitchFamily="34" charset="0"/>
              <a:buChar char="•"/>
            </a:pPr>
            <a:r>
              <a:rPr lang="en-GB" dirty="0">
                <a:latin typeface="Helvetica" pitchFamily="2" charset="0"/>
              </a:rPr>
              <a:t>Python and </a:t>
            </a:r>
            <a:r>
              <a:rPr lang="en-GB" b="1" dirty="0">
                <a:latin typeface="Helvetica" pitchFamily="2" charset="0"/>
              </a:rPr>
              <a:t>R APIs</a:t>
            </a:r>
          </a:p>
        </p:txBody>
      </p:sp>
      <p:sp>
        <p:nvSpPr>
          <p:cNvPr id="3" name="TextBox 2">
            <a:extLst>
              <a:ext uri="{FF2B5EF4-FFF2-40B4-BE49-F238E27FC236}">
                <a16:creationId xmlns:a16="http://schemas.microsoft.com/office/drawing/2014/main" id="{76B60836-84A7-BDE4-23E4-715C7D104933}"/>
              </a:ext>
            </a:extLst>
          </p:cNvPr>
          <p:cNvSpPr txBox="1"/>
          <p:nvPr/>
        </p:nvSpPr>
        <p:spPr>
          <a:xfrm>
            <a:off x="7094638" y="6153128"/>
            <a:ext cx="4998012" cy="246221"/>
          </a:xfrm>
          <a:prstGeom prst="rect">
            <a:avLst/>
          </a:prstGeom>
          <a:noFill/>
          <a:ln>
            <a:solidFill>
              <a:srgbClr val="7E7979"/>
            </a:solidFill>
          </a:ln>
        </p:spPr>
        <p:txBody>
          <a:bodyPr wrap="square">
            <a:spAutoFit/>
          </a:bodyPr>
          <a:lstStyle/>
          <a:p>
            <a:pPr algn="ctr"/>
            <a:r>
              <a:rPr lang="en-GB" sz="1000" dirty="0">
                <a:solidFill>
                  <a:schemeClr val="bg2">
                    <a:lumMod val="50000"/>
                  </a:schemeClr>
                </a:solidFill>
                <a:latin typeface="Helvetica" pitchFamily="2" charset="0"/>
              </a:rPr>
              <a:t>Example of how to retrieve expression of a gene for all cells</a:t>
            </a:r>
          </a:p>
        </p:txBody>
      </p:sp>
    </p:spTree>
    <p:extLst>
      <p:ext uri="{BB962C8B-B14F-4D97-AF65-F5344CB8AC3E}">
        <p14:creationId xmlns:p14="http://schemas.microsoft.com/office/powerpoint/2010/main" val="3480233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875DE-34E1-20BC-5E0C-7E29EDC0C8AC}"/>
              </a:ext>
            </a:extLst>
          </p:cNvPr>
          <p:cNvSpPr>
            <a:spLocks noGrp="1"/>
          </p:cNvSpPr>
          <p:nvPr>
            <p:ph type="title"/>
          </p:nvPr>
        </p:nvSpPr>
        <p:spPr/>
        <p:txBody>
          <a:bodyPr/>
          <a:lstStyle/>
          <a:p>
            <a:r>
              <a:rPr lang="en-GB" dirty="0"/>
              <a:t>Current use of scRNA-seq datasets at the lab</a:t>
            </a:r>
          </a:p>
        </p:txBody>
      </p:sp>
      <p:sp>
        <p:nvSpPr>
          <p:cNvPr id="4" name="Date Placeholder 3">
            <a:extLst>
              <a:ext uri="{FF2B5EF4-FFF2-40B4-BE49-F238E27FC236}">
                <a16:creationId xmlns:a16="http://schemas.microsoft.com/office/drawing/2014/main" id="{F48647EF-21EC-D915-B48F-B2C728CBF1E4}"/>
              </a:ext>
            </a:extLst>
          </p:cNvPr>
          <p:cNvSpPr>
            <a:spLocks noGrp="1"/>
          </p:cNvSpPr>
          <p:nvPr>
            <p:ph type="dt" sz="half" idx="10"/>
          </p:nvPr>
        </p:nvSpPr>
        <p:spPr/>
        <p:txBody>
          <a:bodyPr/>
          <a:lstStyle/>
          <a:p>
            <a:r>
              <a:rPr lang="fr-FR"/>
              <a:t>17/05/2024</a:t>
            </a:r>
            <a:endParaRPr lang="en-FR" dirty="0"/>
          </a:p>
        </p:txBody>
      </p:sp>
      <p:sp>
        <p:nvSpPr>
          <p:cNvPr id="5" name="Footer Placeholder 4">
            <a:extLst>
              <a:ext uri="{FF2B5EF4-FFF2-40B4-BE49-F238E27FC236}">
                <a16:creationId xmlns:a16="http://schemas.microsoft.com/office/drawing/2014/main" id="{31CDF4B6-4988-C1BD-B31A-AD0D31319BCE}"/>
              </a:ext>
            </a:extLst>
          </p:cNvPr>
          <p:cNvSpPr>
            <a:spLocks noGrp="1"/>
          </p:cNvSpPr>
          <p:nvPr>
            <p:ph type="ftr" sz="quarter" idx="11"/>
          </p:nvPr>
        </p:nvSpPr>
        <p:spPr/>
        <p:txBody>
          <a:bodyPr/>
          <a:lstStyle/>
          <a:p>
            <a:r>
              <a:rPr lang="en-FR"/>
              <a:t>Presentation SingleCellViz</a:t>
            </a:r>
            <a:endParaRPr lang="en-FR" dirty="0"/>
          </a:p>
        </p:txBody>
      </p:sp>
      <p:sp>
        <p:nvSpPr>
          <p:cNvPr id="6" name="Slide Number Placeholder 5">
            <a:extLst>
              <a:ext uri="{FF2B5EF4-FFF2-40B4-BE49-F238E27FC236}">
                <a16:creationId xmlns:a16="http://schemas.microsoft.com/office/drawing/2014/main" id="{2DFD5934-F7BC-DBDE-B7AC-A1CC3241D3E7}"/>
              </a:ext>
            </a:extLst>
          </p:cNvPr>
          <p:cNvSpPr>
            <a:spLocks noGrp="1"/>
          </p:cNvSpPr>
          <p:nvPr>
            <p:ph type="sldNum" sz="quarter" idx="12"/>
          </p:nvPr>
        </p:nvSpPr>
        <p:spPr/>
        <p:txBody>
          <a:bodyPr/>
          <a:lstStyle/>
          <a:p>
            <a:fld id="{71B5D23A-62B8-2E4D-90CE-A426B7F33AA8}" type="slidenum">
              <a:rPr lang="en-FR" smtClean="0"/>
              <a:pPr/>
              <a:t>2</a:t>
            </a:fld>
            <a:endParaRPr lang="en-FR" dirty="0"/>
          </a:p>
        </p:txBody>
      </p:sp>
      <p:sp>
        <p:nvSpPr>
          <p:cNvPr id="3" name="TextBox 2">
            <a:extLst>
              <a:ext uri="{FF2B5EF4-FFF2-40B4-BE49-F238E27FC236}">
                <a16:creationId xmlns:a16="http://schemas.microsoft.com/office/drawing/2014/main" id="{8250053F-8394-0047-5B4B-BDB29CFC22EF}"/>
              </a:ext>
            </a:extLst>
          </p:cNvPr>
          <p:cNvSpPr txBox="1"/>
          <p:nvPr/>
        </p:nvSpPr>
        <p:spPr>
          <a:xfrm>
            <a:off x="1109928" y="1464862"/>
            <a:ext cx="9972143" cy="3170099"/>
          </a:xfrm>
          <a:prstGeom prst="rect">
            <a:avLst/>
          </a:prstGeom>
          <a:noFill/>
        </p:spPr>
        <p:txBody>
          <a:bodyPr wrap="square" rtlCol="0">
            <a:spAutoFit/>
          </a:bodyPr>
          <a:lstStyle/>
          <a:p>
            <a:r>
              <a:rPr lang="en-GB" sz="2000" dirty="0">
                <a:latin typeface="Helvetica" pitchFamily="2" charset="0"/>
              </a:rPr>
              <a:t>More than 30 scRNA-seq samples generated from the lab</a:t>
            </a:r>
          </a:p>
          <a:p>
            <a:endParaRPr lang="en-GB" sz="2000" dirty="0">
              <a:latin typeface="Helvetica" pitchFamily="2" charset="0"/>
            </a:endParaRPr>
          </a:p>
          <a:p>
            <a:r>
              <a:rPr lang="en-GB" sz="2000" dirty="0">
                <a:latin typeface="Helvetica" pitchFamily="2" charset="0"/>
              </a:rPr>
              <a:t>Are they used up to their potential? </a:t>
            </a:r>
          </a:p>
          <a:p>
            <a:pPr marL="742950" lvl="1" indent="-285750">
              <a:buFont typeface="Arial" panose="020B0604020202020204" pitchFamily="34" charset="0"/>
              <a:buChar char="•"/>
            </a:pPr>
            <a:r>
              <a:rPr lang="en-GB" sz="2000" dirty="0">
                <a:latin typeface="Helvetica" pitchFamily="2" charset="0"/>
              </a:rPr>
              <a:t>cleaned object with validated annotation</a:t>
            </a:r>
          </a:p>
          <a:p>
            <a:pPr marL="742950" lvl="1" indent="-285750">
              <a:buFont typeface="Arial" panose="020B0604020202020204" pitchFamily="34" charset="0"/>
              <a:buChar char="•"/>
            </a:pPr>
            <a:r>
              <a:rPr lang="en-GB" sz="2000" dirty="0">
                <a:latin typeface="Helvetica" pitchFamily="2" charset="0"/>
              </a:rPr>
              <a:t>basic exploration without coding</a:t>
            </a:r>
          </a:p>
          <a:p>
            <a:pPr marL="742950" lvl="1" indent="-285750">
              <a:buFont typeface="Arial" panose="020B0604020202020204" pitchFamily="34" charset="0"/>
              <a:buChar char="•"/>
            </a:pPr>
            <a:r>
              <a:rPr lang="en-GB" sz="2000" dirty="0">
                <a:latin typeface="Helvetica" pitchFamily="2" charset="0"/>
              </a:rPr>
              <a:t>easily accessible to all </a:t>
            </a:r>
          </a:p>
          <a:p>
            <a:pPr lvl="1"/>
            <a:endParaRPr lang="en-GB" sz="2000" dirty="0">
              <a:latin typeface="Helvetica" pitchFamily="2" charset="0"/>
            </a:endParaRPr>
          </a:p>
          <a:p>
            <a:pPr lvl="1"/>
            <a:endParaRPr lang="en-GB" sz="2000" dirty="0">
              <a:latin typeface="Helvetica" pitchFamily="2" charset="0"/>
            </a:endParaRPr>
          </a:p>
          <a:p>
            <a:r>
              <a:rPr lang="en-GB" sz="2000" dirty="0">
                <a:latin typeface="Helvetica" pitchFamily="2" charset="0"/>
                <a:sym typeface="Wingdings" pitchFamily="2" charset="2"/>
              </a:rPr>
              <a:t> Create lab’s scRNA-seq library accessible online</a:t>
            </a:r>
            <a:endParaRPr lang="en-GB" sz="2000" dirty="0">
              <a:latin typeface="Helvetica" pitchFamily="2" charset="0"/>
            </a:endParaRPr>
          </a:p>
          <a:p>
            <a:endParaRPr lang="en-GB" sz="2000" dirty="0">
              <a:latin typeface="Helvetica" pitchFamily="2" charset="0"/>
            </a:endParaRPr>
          </a:p>
        </p:txBody>
      </p:sp>
      <p:pic>
        <p:nvPicPr>
          <p:cNvPr id="8" name="Graphic 7" descr="Books with solid fill">
            <a:extLst>
              <a:ext uri="{FF2B5EF4-FFF2-40B4-BE49-F238E27FC236}">
                <a16:creationId xmlns:a16="http://schemas.microsoft.com/office/drawing/2014/main" id="{624E0C6F-9975-3AAD-6327-468E1463D0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70130" y="4503063"/>
            <a:ext cx="914400" cy="914400"/>
          </a:xfrm>
          <a:prstGeom prst="rect">
            <a:avLst/>
          </a:prstGeom>
        </p:spPr>
      </p:pic>
      <p:grpSp>
        <p:nvGrpSpPr>
          <p:cNvPr id="18" name="Group 17">
            <a:extLst>
              <a:ext uri="{FF2B5EF4-FFF2-40B4-BE49-F238E27FC236}">
                <a16:creationId xmlns:a16="http://schemas.microsoft.com/office/drawing/2014/main" id="{33B29ADC-FF22-271D-EBC0-3511E9E8E82D}"/>
              </a:ext>
            </a:extLst>
          </p:cNvPr>
          <p:cNvGrpSpPr/>
          <p:nvPr/>
        </p:nvGrpSpPr>
        <p:grpSpPr>
          <a:xfrm>
            <a:off x="3508222" y="4332531"/>
            <a:ext cx="1175455" cy="1255465"/>
            <a:chOff x="4495805" y="4341698"/>
            <a:chExt cx="914401" cy="914400"/>
          </a:xfrm>
        </p:grpSpPr>
        <p:pic>
          <p:nvPicPr>
            <p:cNvPr id="10" name="Graphic 9" descr="DNA with solid fill">
              <a:extLst>
                <a:ext uri="{FF2B5EF4-FFF2-40B4-BE49-F238E27FC236}">
                  <a16:creationId xmlns:a16="http://schemas.microsoft.com/office/drawing/2014/main" id="{A1EDD5ED-AAD8-D009-774F-6C79C49F42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8219678">
              <a:off x="4794702" y="4590577"/>
              <a:ext cx="334682" cy="334682"/>
            </a:xfrm>
            <a:prstGeom prst="rect">
              <a:avLst/>
            </a:prstGeom>
          </p:spPr>
        </p:pic>
        <p:pic>
          <p:nvPicPr>
            <p:cNvPr id="17" name="Graphic 16" descr="Laptop with solid fill">
              <a:extLst>
                <a:ext uri="{FF2B5EF4-FFF2-40B4-BE49-F238E27FC236}">
                  <a16:creationId xmlns:a16="http://schemas.microsoft.com/office/drawing/2014/main" id="{2DF185CC-8C03-637A-FC44-CE177237369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95795" y="4341696"/>
              <a:ext cx="914399" cy="914400"/>
            </a:xfrm>
            <a:prstGeom prst="rect">
              <a:avLst/>
            </a:prstGeom>
          </p:spPr>
        </p:pic>
      </p:grpSp>
    </p:spTree>
    <p:extLst>
      <p:ext uri="{BB962C8B-B14F-4D97-AF65-F5344CB8AC3E}">
        <p14:creationId xmlns:p14="http://schemas.microsoft.com/office/powerpoint/2010/main" val="16383586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9E9EC-F1D9-13B5-E660-282C94083F4C}"/>
              </a:ext>
            </a:extLst>
          </p:cNvPr>
          <p:cNvSpPr>
            <a:spLocks noGrp="1"/>
          </p:cNvSpPr>
          <p:nvPr>
            <p:ph type="title"/>
          </p:nvPr>
        </p:nvSpPr>
        <p:spPr/>
        <p:txBody>
          <a:bodyPr>
            <a:normAutofit/>
          </a:bodyPr>
          <a:lstStyle/>
          <a:p>
            <a:r>
              <a:rPr lang="en-GB" dirty="0"/>
              <a:t>Add a dataset to the database</a:t>
            </a:r>
          </a:p>
        </p:txBody>
      </p:sp>
      <p:sp>
        <p:nvSpPr>
          <p:cNvPr id="4" name="Date Placeholder 3">
            <a:extLst>
              <a:ext uri="{FF2B5EF4-FFF2-40B4-BE49-F238E27FC236}">
                <a16:creationId xmlns:a16="http://schemas.microsoft.com/office/drawing/2014/main" id="{38084CFF-061E-D8F6-2D7D-B9382969C4FF}"/>
              </a:ext>
            </a:extLst>
          </p:cNvPr>
          <p:cNvSpPr>
            <a:spLocks noGrp="1"/>
          </p:cNvSpPr>
          <p:nvPr>
            <p:ph type="dt" sz="half" idx="10"/>
          </p:nvPr>
        </p:nvSpPr>
        <p:spPr/>
        <p:txBody>
          <a:bodyPr/>
          <a:lstStyle/>
          <a:p>
            <a:r>
              <a:rPr lang="fr-FR"/>
              <a:t>17/05/2024</a:t>
            </a:r>
            <a:endParaRPr lang="en-FR" dirty="0"/>
          </a:p>
        </p:txBody>
      </p:sp>
      <p:sp>
        <p:nvSpPr>
          <p:cNvPr id="5" name="Footer Placeholder 4">
            <a:extLst>
              <a:ext uri="{FF2B5EF4-FFF2-40B4-BE49-F238E27FC236}">
                <a16:creationId xmlns:a16="http://schemas.microsoft.com/office/drawing/2014/main" id="{8F0CB23C-ADFF-709F-2819-1EA0602DB9CB}"/>
              </a:ext>
            </a:extLst>
          </p:cNvPr>
          <p:cNvSpPr>
            <a:spLocks noGrp="1"/>
          </p:cNvSpPr>
          <p:nvPr>
            <p:ph type="ftr" sz="quarter" idx="11"/>
          </p:nvPr>
        </p:nvSpPr>
        <p:spPr/>
        <p:txBody>
          <a:bodyPr/>
          <a:lstStyle/>
          <a:p>
            <a:r>
              <a:rPr lang="en-FR"/>
              <a:t>Presentation SingleCellViz</a:t>
            </a:r>
            <a:endParaRPr lang="en-FR" dirty="0"/>
          </a:p>
        </p:txBody>
      </p:sp>
      <p:sp>
        <p:nvSpPr>
          <p:cNvPr id="6" name="Slide Number Placeholder 5">
            <a:extLst>
              <a:ext uri="{FF2B5EF4-FFF2-40B4-BE49-F238E27FC236}">
                <a16:creationId xmlns:a16="http://schemas.microsoft.com/office/drawing/2014/main" id="{BA725257-81A1-DC92-39D5-CAB57C405F28}"/>
              </a:ext>
            </a:extLst>
          </p:cNvPr>
          <p:cNvSpPr>
            <a:spLocks noGrp="1"/>
          </p:cNvSpPr>
          <p:nvPr>
            <p:ph type="sldNum" sz="quarter" idx="12"/>
          </p:nvPr>
        </p:nvSpPr>
        <p:spPr/>
        <p:txBody>
          <a:bodyPr/>
          <a:lstStyle/>
          <a:p>
            <a:fld id="{71B5D23A-62B8-2E4D-90CE-A426B7F33AA8}" type="slidenum">
              <a:rPr lang="en-FR" smtClean="0"/>
              <a:pPr/>
              <a:t>20</a:t>
            </a:fld>
            <a:endParaRPr lang="en-FR" dirty="0"/>
          </a:p>
        </p:txBody>
      </p:sp>
      <p:sp>
        <p:nvSpPr>
          <p:cNvPr id="3" name="TextBox 2">
            <a:extLst>
              <a:ext uri="{FF2B5EF4-FFF2-40B4-BE49-F238E27FC236}">
                <a16:creationId xmlns:a16="http://schemas.microsoft.com/office/drawing/2014/main" id="{D1A64B27-2DA3-1B0D-16A8-DD027F695A39}"/>
              </a:ext>
            </a:extLst>
          </p:cNvPr>
          <p:cNvSpPr txBox="1"/>
          <p:nvPr/>
        </p:nvSpPr>
        <p:spPr>
          <a:xfrm>
            <a:off x="306547" y="1230895"/>
            <a:ext cx="6705600" cy="4770537"/>
          </a:xfrm>
          <a:prstGeom prst="rect">
            <a:avLst/>
          </a:prstGeom>
          <a:noFill/>
        </p:spPr>
        <p:txBody>
          <a:bodyPr wrap="square">
            <a:spAutoFit/>
          </a:bodyPr>
          <a:lstStyle/>
          <a:p>
            <a:pPr marL="285750" indent="-285750">
              <a:buFont typeface="Arial" panose="020B0604020202020204" pitchFamily="34" charset="0"/>
              <a:buChar char="•"/>
            </a:pPr>
            <a:r>
              <a:rPr lang="en-GB" u="sng" dirty="0">
                <a:latin typeface="Helvetica" pitchFamily="2" charset="0"/>
              </a:rPr>
              <a:t>Step 1: Clean your Seurat object </a:t>
            </a:r>
          </a:p>
          <a:p>
            <a:pPr marL="742950" lvl="1" indent="-285750">
              <a:buFont typeface="Courier New" panose="02070309020205020404" pitchFamily="49" charset="0"/>
              <a:buChar char="o"/>
            </a:pPr>
            <a:r>
              <a:rPr lang="en-GB" sz="1600" dirty="0">
                <a:latin typeface="Helvetica" pitchFamily="2" charset="0"/>
              </a:rPr>
              <a:t>Metadata: convert characters to factors, give clear label names, reorder levels if needed, remove unnecessary metadata</a:t>
            </a:r>
          </a:p>
          <a:p>
            <a:pPr marL="742950" lvl="1" indent="-285750">
              <a:buFont typeface="Courier New" panose="02070309020205020404" pitchFamily="49" charset="0"/>
              <a:buChar char="o"/>
            </a:pPr>
            <a:r>
              <a:rPr lang="en-GB" sz="1600" dirty="0">
                <a:latin typeface="Helvetica" pitchFamily="2" charset="0"/>
              </a:rPr>
              <a:t>Lighten the object: remove unused assays, remove unnecessary reductions, remove </a:t>
            </a:r>
            <a:r>
              <a:rPr lang="en-GB" sz="1600" dirty="0" err="1">
                <a:latin typeface="Helvetica" pitchFamily="2" charset="0"/>
              </a:rPr>
              <a:t>scale.data</a:t>
            </a:r>
            <a:endParaRPr lang="en-GB" sz="1600" dirty="0">
              <a:latin typeface="Helvetica" pitchFamily="2" charset="0"/>
            </a:endParaRPr>
          </a:p>
          <a:p>
            <a:pPr marL="742950" lvl="1" indent="-285750">
              <a:buFont typeface="Courier New" panose="02070309020205020404" pitchFamily="49" charset="0"/>
              <a:buChar char="o"/>
            </a:pPr>
            <a:endParaRPr lang="en-GB" dirty="0">
              <a:latin typeface="Helvetica" pitchFamily="2" charset="0"/>
            </a:endParaRPr>
          </a:p>
          <a:p>
            <a:pPr marL="285750" indent="-285750">
              <a:buFont typeface="Arial" panose="020B0604020202020204" pitchFamily="34" charset="0"/>
              <a:buChar char="•"/>
            </a:pPr>
            <a:r>
              <a:rPr lang="en-GB" u="sng" dirty="0">
                <a:latin typeface="Helvetica" pitchFamily="2" charset="0"/>
              </a:rPr>
              <a:t>Step 2: Create markers and differential expression of interest</a:t>
            </a:r>
          </a:p>
          <a:p>
            <a:pPr marL="742950" lvl="1" indent="-285750">
              <a:buFont typeface="Courier New" panose="02070309020205020404" pitchFamily="49" charset="0"/>
              <a:buChar char="o"/>
            </a:pPr>
            <a:r>
              <a:rPr lang="en-GB" sz="1600" dirty="0">
                <a:latin typeface="Helvetica" pitchFamily="2" charset="0"/>
              </a:rPr>
              <a:t>Run a script with parameters of interest</a:t>
            </a:r>
          </a:p>
          <a:p>
            <a:pPr marL="285750" indent="-285750">
              <a:buFont typeface="Arial" panose="020B0604020202020204" pitchFamily="34" charset="0"/>
              <a:buChar char="•"/>
            </a:pPr>
            <a:endParaRPr lang="en-GB" dirty="0">
              <a:latin typeface="Helvetica" pitchFamily="2" charset="0"/>
            </a:endParaRPr>
          </a:p>
          <a:p>
            <a:pPr marL="285750" indent="-285750">
              <a:buFont typeface="Arial" panose="020B0604020202020204" pitchFamily="34" charset="0"/>
              <a:buChar char="•"/>
            </a:pPr>
            <a:r>
              <a:rPr lang="en-GB" u="sng" dirty="0">
                <a:latin typeface="Helvetica" pitchFamily="2" charset="0"/>
              </a:rPr>
              <a:t>Step 3: Add the dataset to the database</a:t>
            </a:r>
          </a:p>
          <a:p>
            <a:pPr marL="742950" lvl="1" indent="-285750">
              <a:buFont typeface="Courier New" panose="02070309020205020404" pitchFamily="49" charset="0"/>
              <a:buChar char="o"/>
            </a:pPr>
            <a:r>
              <a:rPr lang="en-GB" sz="1600" dirty="0">
                <a:latin typeface="Helvetica" pitchFamily="2" charset="0"/>
              </a:rPr>
              <a:t>Save a R object containing the Seurat object, markers and differential expression (ready-to-download object)</a:t>
            </a:r>
          </a:p>
          <a:p>
            <a:pPr marL="742950" lvl="1" indent="-285750">
              <a:buFont typeface="Courier New" panose="02070309020205020404" pitchFamily="49" charset="0"/>
              <a:buChar char="o"/>
            </a:pPr>
            <a:r>
              <a:rPr lang="en-GB" sz="1600" dirty="0">
                <a:latin typeface="Helvetica" pitchFamily="2" charset="0"/>
              </a:rPr>
              <a:t>Add a </a:t>
            </a:r>
            <a:r>
              <a:rPr lang="en-GB" sz="1600" dirty="0" err="1">
                <a:latin typeface="Helvetica" pitchFamily="2" charset="0"/>
              </a:rPr>
              <a:t>config.yaml</a:t>
            </a:r>
            <a:r>
              <a:rPr lang="en-GB" sz="1600" dirty="0">
                <a:latin typeface="Helvetica" pitchFamily="2" charset="0"/>
              </a:rPr>
              <a:t> for the dataset</a:t>
            </a:r>
          </a:p>
          <a:p>
            <a:pPr marL="742950" lvl="1" indent="-285750">
              <a:buFont typeface="Courier New" panose="02070309020205020404" pitchFamily="49" charset="0"/>
              <a:buChar char="o"/>
            </a:pPr>
            <a:r>
              <a:rPr lang="en-GB" sz="1600" dirty="0">
                <a:latin typeface="Helvetica" pitchFamily="2" charset="0"/>
              </a:rPr>
              <a:t>Run a script to add this dataset to the database</a:t>
            </a:r>
          </a:p>
          <a:p>
            <a:pPr marL="742950" lvl="1" indent="-285750">
              <a:buFont typeface="Courier New" panose="02070309020205020404" pitchFamily="49" charset="0"/>
              <a:buChar char="o"/>
            </a:pPr>
            <a:r>
              <a:rPr lang="en-GB" sz="1600" dirty="0">
                <a:latin typeface="Helvetica" pitchFamily="2" charset="0"/>
              </a:rPr>
              <a:t>Update the </a:t>
            </a:r>
            <a:r>
              <a:rPr lang="en-GB" sz="1600" dirty="0" err="1">
                <a:latin typeface="Helvetica" pitchFamily="2" charset="0"/>
              </a:rPr>
              <a:t>dataset_summary.txt</a:t>
            </a:r>
            <a:r>
              <a:rPr lang="en-GB" sz="1600" dirty="0">
                <a:latin typeface="Helvetica" pitchFamily="2" charset="0"/>
              </a:rPr>
              <a:t> file</a:t>
            </a:r>
          </a:p>
          <a:p>
            <a:pPr marL="285750" indent="-285750">
              <a:buFont typeface="Arial" panose="020B0604020202020204" pitchFamily="34" charset="0"/>
              <a:buChar char="•"/>
            </a:pPr>
            <a:endParaRPr lang="en-GB" dirty="0">
              <a:latin typeface="Helvetica" pitchFamily="2" charset="0"/>
            </a:endParaRPr>
          </a:p>
          <a:p>
            <a:r>
              <a:rPr lang="en-GB" dirty="0">
                <a:latin typeface="Helvetica" pitchFamily="2" charset="0"/>
              </a:rPr>
              <a:t>Save all that you did in a R script to be able to reproduce it, and remember the parameters. </a:t>
            </a:r>
          </a:p>
        </p:txBody>
      </p:sp>
      <p:sp>
        <p:nvSpPr>
          <p:cNvPr id="8" name="TextBox 7">
            <a:extLst>
              <a:ext uri="{FF2B5EF4-FFF2-40B4-BE49-F238E27FC236}">
                <a16:creationId xmlns:a16="http://schemas.microsoft.com/office/drawing/2014/main" id="{0C8F58A5-3CA9-90EF-32E7-39F75F73AF2D}"/>
              </a:ext>
            </a:extLst>
          </p:cNvPr>
          <p:cNvSpPr txBox="1"/>
          <p:nvPr/>
        </p:nvSpPr>
        <p:spPr>
          <a:xfrm>
            <a:off x="7516906" y="1230895"/>
            <a:ext cx="4368547" cy="1887696"/>
          </a:xfrm>
          <a:prstGeom prst="rect">
            <a:avLst/>
          </a:prstGeom>
          <a:solidFill>
            <a:srgbClr val="1F1F1F"/>
          </a:solidFill>
        </p:spPr>
        <p:txBody>
          <a:bodyPr wrap="square">
            <a:spAutoFit/>
          </a:bodyPr>
          <a:lstStyle/>
          <a:p>
            <a:pPr>
              <a:lnSpc>
                <a:spcPts val="1350"/>
              </a:lnSpc>
            </a:pPr>
            <a:r>
              <a:rPr lang="en-FR" sz="1200" kern="0" dirty="0">
                <a:solidFill>
                  <a:srgbClr val="569CD6"/>
                </a:solidFill>
                <a:effectLst/>
                <a:latin typeface="Menlo" panose="020B0609030804020204" pitchFamily="49" charset="0"/>
                <a:ea typeface="Times New Roman" panose="02020603050405020304" pitchFamily="18" charset="0"/>
                <a:cs typeface="Times New Roman" panose="02020603050405020304" pitchFamily="18" charset="0"/>
              </a:rPr>
              <a:t>title</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CE9178"/>
                </a:solidFill>
                <a:effectLst/>
                <a:latin typeface="Menlo" panose="020B0609030804020204" pitchFamily="49" charset="0"/>
                <a:ea typeface="Times New Roman" panose="02020603050405020304" pitchFamily="18" charset="0"/>
                <a:cs typeface="Times New Roman" panose="02020603050405020304" pitchFamily="18" charset="0"/>
              </a:rPr>
              <a:t>PTEN HIF vs PTEN</a:t>
            </a:r>
            <a:endParaRPr lang="en-FR"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200" kern="0" dirty="0">
                <a:solidFill>
                  <a:srgbClr val="569CD6"/>
                </a:solidFill>
                <a:effectLst/>
                <a:latin typeface="Menlo" panose="020B0609030804020204" pitchFamily="49" charset="0"/>
                <a:ea typeface="Times New Roman" panose="02020603050405020304" pitchFamily="18" charset="0"/>
                <a:cs typeface="Times New Roman" panose="02020603050405020304" pitchFamily="18" charset="0"/>
              </a:rPr>
              <a:t>rds</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CE9178"/>
                </a:solidFill>
                <a:effectLst/>
                <a:latin typeface="Menlo" panose="020B0609030804020204" pitchFamily="49" charset="0"/>
                <a:ea typeface="Times New Roman" panose="02020603050405020304" pitchFamily="18" charset="0"/>
                <a:cs typeface="Times New Roman" panose="02020603050405020304" pitchFamily="18" charset="0"/>
              </a:rPr>
              <a:t>data/db/PTEN_PTENHIF/PTEN_PTENHIF.rds</a:t>
            </a:r>
            <a:endParaRPr lang="en-FR"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200" kern="0" dirty="0">
                <a:solidFill>
                  <a:srgbClr val="569CD6"/>
                </a:solidFill>
                <a:effectLst/>
                <a:latin typeface="Menlo" panose="020B0609030804020204" pitchFamily="49" charset="0"/>
                <a:ea typeface="Times New Roman" panose="02020603050405020304" pitchFamily="18" charset="0"/>
                <a:cs typeface="Times New Roman" panose="02020603050405020304" pitchFamily="18" charset="0"/>
              </a:rPr>
              <a:t>output_folder</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CE9178"/>
                </a:solidFill>
                <a:effectLst/>
                <a:latin typeface="Menlo" panose="020B0609030804020204" pitchFamily="49" charset="0"/>
                <a:ea typeface="Times New Roman" panose="02020603050405020304" pitchFamily="18" charset="0"/>
                <a:cs typeface="Times New Roman" panose="02020603050405020304" pitchFamily="18" charset="0"/>
              </a:rPr>
              <a:t>data/db/PTEN_PTENHIF/tiledb</a:t>
            </a:r>
            <a:endParaRPr lang="en-FR"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200" kern="0" dirty="0">
                <a:solidFill>
                  <a:srgbClr val="569CD6"/>
                </a:solidFill>
                <a:effectLst/>
                <a:latin typeface="Menlo" panose="020B0609030804020204" pitchFamily="49" charset="0"/>
                <a:ea typeface="Times New Roman" panose="02020603050405020304" pitchFamily="18" charset="0"/>
                <a:cs typeface="Times New Roman" panose="02020603050405020304" pitchFamily="18" charset="0"/>
              </a:rPr>
              <a:t>description</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CE9178"/>
                </a:solidFill>
                <a:effectLst/>
                <a:latin typeface="Menlo" panose="020B0609030804020204" pitchFamily="49" charset="0"/>
                <a:ea typeface="Times New Roman" panose="02020603050405020304" pitchFamily="18" charset="0"/>
                <a:cs typeface="Times New Roman" panose="02020603050405020304" pitchFamily="18" charset="0"/>
              </a:rPr>
              <a:t>'Hypoxia-mediated stabilization of HIF1A in prostatic intraepithelial</a:t>
            </a:r>
            <a:r>
              <a:rPr lang="en-FR" sz="1200" kern="100" dirty="0">
                <a:latin typeface="Calibri" panose="020F0502020204030204" pitchFamily="34" charset="0"/>
                <a:ea typeface="Times New Roman" panose="02020603050405020304" pitchFamily="18" charset="0"/>
                <a:cs typeface="Times New Roman" panose="02020603050405020304" pitchFamily="18" charset="0"/>
              </a:rPr>
              <a:t> </a:t>
            </a:r>
            <a:r>
              <a:rPr lang="en-FR" sz="1200" kern="0" dirty="0">
                <a:solidFill>
                  <a:srgbClr val="CE9178"/>
                </a:solidFill>
                <a:effectLst/>
                <a:latin typeface="Menlo" panose="020B0609030804020204" pitchFamily="49" charset="0"/>
                <a:ea typeface="Times New Roman" panose="02020603050405020304" pitchFamily="18" charset="0"/>
                <a:cs typeface="Times New Roman" panose="02020603050405020304" pitchFamily="18" charset="0"/>
              </a:rPr>
              <a:t>neoplasia promotes cell plasticity and malignant progression.'</a:t>
            </a:r>
            <a:endParaRPr lang="en-FR"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200" kern="0" dirty="0">
                <a:solidFill>
                  <a:srgbClr val="569CD6"/>
                </a:solidFill>
                <a:effectLst/>
                <a:latin typeface="Menlo" panose="020B0609030804020204" pitchFamily="49" charset="0"/>
                <a:ea typeface="Times New Roman" panose="02020603050405020304" pitchFamily="18" charset="0"/>
                <a:cs typeface="Times New Roman" panose="02020603050405020304" pitchFamily="18" charset="0"/>
              </a:rPr>
              <a:t>doi</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CE9178"/>
                </a:solidFill>
                <a:effectLst/>
                <a:latin typeface="Menlo" panose="020B0609030804020204" pitchFamily="49" charset="0"/>
                <a:ea typeface="Times New Roman" panose="02020603050405020304" pitchFamily="18" charset="0"/>
                <a:cs typeface="Times New Roman" panose="02020603050405020304" pitchFamily="18" charset="0"/>
              </a:rPr>
              <a:t>10.1126/sciadv.abo2295</a:t>
            </a:r>
            <a:endParaRPr lang="en-FR"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200" kern="0" dirty="0">
                <a:solidFill>
                  <a:srgbClr val="569CD6"/>
                </a:solidFill>
                <a:effectLst/>
                <a:latin typeface="Menlo" panose="020B0609030804020204" pitchFamily="49" charset="0"/>
                <a:ea typeface="Times New Roman" panose="02020603050405020304" pitchFamily="18" charset="0"/>
                <a:cs typeface="Times New Roman" panose="02020603050405020304" pitchFamily="18" charset="0"/>
              </a:rPr>
              <a:t>date</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CE9178"/>
                </a:solidFill>
                <a:effectLst/>
                <a:latin typeface="Menlo" panose="020B0609030804020204" pitchFamily="49" charset="0"/>
                <a:ea typeface="Times New Roman" panose="02020603050405020304" pitchFamily="18" charset="0"/>
                <a:cs typeface="Times New Roman" panose="02020603050405020304" pitchFamily="18" charset="0"/>
              </a:rPr>
              <a:t>22/07/2022</a:t>
            </a:r>
            <a:endParaRPr lang="en-FR"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200" kern="0" dirty="0">
                <a:solidFill>
                  <a:srgbClr val="569CD6"/>
                </a:solidFill>
                <a:effectLst/>
                <a:latin typeface="Menlo" panose="020B0609030804020204" pitchFamily="49" charset="0"/>
                <a:ea typeface="Times New Roman" panose="02020603050405020304" pitchFamily="18" charset="0"/>
                <a:cs typeface="Times New Roman" panose="02020603050405020304" pitchFamily="18" charset="0"/>
              </a:rPr>
              <a:t>force</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569CD6"/>
                </a:solidFill>
                <a:effectLst/>
                <a:latin typeface="Menlo" panose="020B0609030804020204" pitchFamily="49" charset="0"/>
                <a:ea typeface="Times New Roman" panose="02020603050405020304" pitchFamily="18" charset="0"/>
                <a:cs typeface="Times New Roman" panose="02020603050405020304" pitchFamily="18" charset="0"/>
              </a:rPr>
              <a:t>true</a:t>
            </a:r>
            <a:r>
              <a:rPr lang="en-FR" sz="1200" kern="1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9" name="TextBox 8">
            <a:extLst>
              <a:ext uri="{FF2B5EF4-FFF2-40B4-BE49-F238E27FC236}">
                <a16:creationId xmlns:a16="http://schemas.microsoft.com/office/drawing/2014/main" id="{F1F559B3-5058-8350-479D-64E8EB520923}"/>
              </a:ext>
            </a:extLst>
          </p:cNvPr>
          <p:cNvSpPr txBox="1"/>
          <p:nvPr/>
        </p:nvSpPr>
        <p:spPr>
          <a:xfrm>
            <a:off x="7516906" y="3182779"/>
            <a:ext cx="4368547" cy="246221"/>
          </a:xfrm>
          <a:prstGeom prst="rect">
            <a:avLst/>
          </a:prstGeom>
          <a:noFill/>
          <a:ln>
            <a:solidFill>
              <a:srgbClr val="7E7979"/>
            </a:solidFill>
          </a:ln>
        </p:spPr>
        <p:txBody>
          <a:bodyPr wrap="square">
            <a:spAutoFit/>
          </a:bodyPr>
          <a:lstStyle/>
          <a:p>
            <a:pPr algn="ctr"/>
            <a:r>
              <a:rPr lang="en-GB" sz="1000" dirty="0">
                <a:solidFill>
                  <a:schemeClr val="bg2">
                    <a:lumMod val="50000"/>
                  </a:schemeClr>
                </a:solidFill>
                <a:latin typeface="Helvetica" pitchFamily="2" charset="0"/>
              </a:rPr>
              <a:t>Example of a config file of a dataset</a:t>
            </a:r>
          </a:p>
        </p:txBody>
      </p:sp>
    </p:spTree>
    <p:extLst>
      <p:ext uri="{BB962C8B-B14F-4D97-AF65-F5344CB8AC3E}">
        <p14:creationId xmlns:p14="http://schemas.microsoft.com/office/powerpoint/2010/main" val="35477863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875DE-34E1-20BC-5E0C-7E29EDC0C8AC}"/>
              </a:ext>
            </a:extLst>
          </p:cNvPr>
          <p:cNvSpPr>
            <a:spLocks noGrp="1"/>
          </p:cNvSpPr>
          <p:nvPr>
            <p:ph type="title"/>
          </p:nvPr>
        </p:nvSpPr>
        <p:spPr/>
        <p:txBody>
          <a:bodyPr/>
          <a:lstStyle/>
          <a:p>
            <a:r>
              <a:rPr lang="en-GB" dirty="0"/>
              <a:t>Version control with git</a:t>
            </a:r>
          </a:p>
        </p:txBody>
      </p:sp>
      <p:sp>
        <p:nvSpPr>
          <p:cNvPr id="4" name="Date Placeholder 3">
            <a:extLst>
              <a:ext uri="{FF2B5EF4-FFF2-40B4-BE49-F238E27FC236}">
                <a16:creationId xmlns:a16="http://schemas.microsoft.com/office/drawing/2014/main" id="{F48647EF-21EC-D915-B48F-B2C728CBF1E4}"/>
              </a:ext>
            </a:extLst>
          </p:cNvPr>
          <p:cNvSpPr>
            <a:spLocks noGrp="1"/>
          </p:cNvSpPr>
          <p:nvPr>
            <p:ph type="dt" sz="half" idx="10"/>
          </p:nvPr>
        </p:nvSpPr>
        <p:spPr/>
        <p:txBody>
          <a:bodyPr/>
          <a:lstStyle/>
          <a:p>
            <a:r>
              <a:rPr lang="fr-FR" dirty="0"/>
              <a:t>17/05/2024</a:t>
            </a:r>
            <a:endParaRPr lang="en-FR" dirty="0"/>
          </a:p>
        </p:txBody>
      </p:sp>
      <p:sp>
        <p:nvSpPr>
          <p:cNvPr id="5" name="Footer Placeholder 4">
            <a:extLst>
              <a:ext uri="{FF2B5EF4-FFF2-40B4-BE49-F238E27FC236}">
                <a16:creationId xmlns:a16="http://schemas.microsoft.com/office/drawing/2014/main" id="{31CDF4B6-4988-C1BD-B31A-AD0D31319BCE}"/>
              </a:ext>
            </a:extLst>
          </p:cNvPr>
          <p:cNvSpPr>
            <a:spLocks noGrp="1"/>
          </p:cNvSpPr>
          <p:nvPr>
            <p:ph type="ftr" sz="quarter" idx="11"/>
          </p:nvPr>
        </p:nvSpPr>
        <p:spPr/>
        <p:txBody>
          <a:bodyPr/>
          <a:lstStyle/>
          <a:p>
            <a:r>
              <a:rPr lang="en-FR"/>
              <a:t>Presentation SingleCellViz</a:t>
            </a:r>
            <a:endParaRPr lang="en-FR" dirty="0"/>
          </a:p>
        </p:txBody>
      </p:sp>
      <p:sp>
        <p:nvSpPr>
          <p:cNvPr id="6" name="Slide Number Placeholder 5">
            <a:extLst>
              <a:ext uri="{FF2B5EF4-FFF2-40B4-BE49-F238E27FC236}">
                <a16:creationId xmlns:a16="http://schemas.microsoft.com/office/drawing/2014/main" id="{2DFD5934-F7BC-DBDE-B7AC-A1CC3241D3E7}"/>
              </a:ext>
            </a:extLst>
          </p:cNvPr>
          <p:cNvSpPr>
            <a:spLocks noGrp="1"/>
          </p:cNvSpPr>
          <p:nvPr>
            <p:ph type="sldNum" sz="quarter" idx="12"/>
          </p:nvPr>
        </p:nvSpPr>
        <p:spPr/>
        <p:txBody>
          <a:bodyPr/>
          <a:lstStyle/>
          <a:p>
            <a:fld id="{71B5D23A-62B8-2E4D-90CE-A426B7F33AA8}" type="slidenum">
              <a:rPr lang="en-FR" smtClean="0"/>
              <a:pPr/>
              <a:t>21</a:t>
            </a:fld>
            <a:endParaRPr lang="en-FR" dirty="0"/>
          </a:p>
        </p:txBody>
      </p:sp>
      <p:sp>
        <p:nvSpPr>
          <p:cNvPr id="8" name="TextBox 7">
            <a:extLst>
              <a:ext uri="{FF2B5EF4-FFF2-40B4-BE49-F238E27FC236}">
                <a16:creationId xmlns:a16="http://schemas.microsoft.com/office/drawing/2014/main" id="{210F281A-BCD3-5DA7-00B7-D2F473D88B67}"/>
              </a:ext>
            </a:extLst>
          </p:cNvPr>
          <p:cNvSpPr txBox="1"/>
          <p:nvPr/>
        </p:nvSpPr>
        <p:spPr>
          <a:xfrm>
            <a:off x="2395557" y="1267594"/>
            <a:ext cx="3135447" cy="923330"/>
          </a:xfrm>
          <a:prstGeom prst="rect">
            <a:avLst/>
          </a:prstGeom>
          <a:noFill/>
        </p:spPr>
        <p:txBody>
          <a:bodyPr wrap="square">
            <a:spAutoFit/>
          </a:bodyPr>
          <a:lstStyle/>
          <a:p>
            <a:r>
              <a:rPr lang="en-GB" b="1" dirty="0"/>
              <a:t>Git = </a:t>
            </a:r>
            <a:r>
              <a:rPr lang="en-GB" dirty="0"/>
              <a:t>version control </a:t>
            </a:r>
            <a:r>
              <a:rPr lang="en-GB" b="1" dirty="0"/>
              <a:t>system</a:t>
            </a:r>
            <a:r>
              <a:rPr lang="en-GB" dirty="0"/>
              <a:t>, i.e. </a:t>
            </a:r>
            <a:r>
              <a:rPr lang="en-GB" b="1" dirty="0"/>
              <a:t>track changes</a:t>
            </a:r>
            <a:r>
              <a:rPr lang="en-GB" dirty="0"/>
              <a:t> made to the code over time</a:t>
            </a:r>
          </a:p>
        </p:txBody>
      </p:sp>
      <p:pic>
        <p:nvPicPr>
          <p:cNvPr id="9" name="Picture 8">
            <a:extLst>
              <a:ext uri="{FF2B5EF4-FFF2-40B4-BE49-F238E27FC236}">
                <a16:creationId xmlns:a16="http://schemas.microsoft.com/office/drawing/2014/main" id="{4512DFE4-19AA-89CE-BA4B-C1BA2159F797}"/>
              </a:ext>
            </a:extLst>
          </p:cNvPr>
          <p:cNvPicPr>
            <a:picLocks noChangeAspect="1"/>
          </p:cNvPicPr>
          <p:nvPr/>
        </p:nvPicPr>
        <p:blipFill>
          <a:blip r:embed="rId2"/>
          <a:stretch>
            <a:fillRect/>
          </a:stretch>
        </p:blipFill>
        <p:spPr>
          <a:xfrm>
            <a:off x="6096000" y="1221374"/>
            <a:ext cx="5756298" cy="4810166"/>
          </a:xfrm>
          <a:prstGeom prst="rect">
            <a:avLst/>
          </a:prstGeom>
        </p:spPr>
      </p:pic>
      <p:sp>
        <p:nvSpPr>
          <p:cNvPr id="11" name="TextBox 10">
            <a:extLst>
              <a:ext uri="{FF2B5EF4-FFF2-40B4-BE49-F238E27FC236}">
                <a16:creationId xmlns:a16="http://schemas.microsoft.com/office/drawing/2014/main" id="{5A65550F-5655-C606-35DC-ADD2A1992CF9}"/>
              </a:ext>
            </a:extLst>
          </p:cNvPr>
          <p:cNvSpPr txBox="1"/>
          <p:nvPr/>
        </p:nvSpPr>
        <p:spPr>
          <a:xfrm>
            <a:off x="1641088" y="4265161"/>
            <a:ext cx="3858322" cy="646331"/>
          </a:xfrm>
          <a:prstGeom prst="rect">
            <a:avLst/>
          </a:prstGeom>
          <a:noFill/>
        </p:spPr>
        <p:txBody>
          <a:bodyPr wrap="square">
            <a:spAutoFit/>
          </a:bodyPr>
          <a:lstStyle/>
          <a:p>
            <a:r>
              <a:rPr lang="en-GB" b="1" dirty="0" err="1"/>
              <a:t>Github</a:t>
            </a:r>
            <a:r>
              <a:rPr lang="en-GB" b="1" dirty="0"/>
              <a:t> = </a:t>
            </a:r>
            <a:r>
              <a:rPr lang="en-GB" dirty="0"/>
              <a:t>git </a:t>
            </a:r>
            <a:r>
              <a:rPr lang="en-GB" b="1" dirty="0"/>
              <a:t>platform</a:t>
            </a:r>
            <a:r>
              <a:rPr lang="en-GB" dirty="0"/>
              <a:t> service to create, store and manage code </a:t>
            </a:r>
          </a:p>
        </p:txBody>
      </p:sp>
      <p:pic>
        <p:nvPicPr>
          <p:cNvPr id="1026" name="Picture 2" descr="undefined">
            <a:extLst>
              <a:ext uri="{FF2B5EF4-FFF2-40B4-BE49-F238E27FC236}">
                <a16:creationId xmlns:a16="http://schemas.microsoft.com/office/drawing/2014/main" id="{203E3FB6-24E0-8226-2031-8DA3F78138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263" y="1364654"/>
            <a:ext cx="1539182" cy="6463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CDCDC61-8BB4-5714-87BA-76950A5C14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189" y="4051211"/>
            <a:ext cx="1029629" cy="102962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9625321-A730-31EE-98B9-9C5C463091DA}"/>
              </a:ext>
            </a:extLst>
          </p:cNvPr>
          <p:cNvSpPr txBox="1"/>
          <p:nvPr/>
        </p:nvSpPr>
        <p:spPr>
          <a:xfrm>
            <a:off x="341971" y="2147669"/>
            <a:ext cx="5157439" cy="1384995"/>
          </a:xfrm>
          <a:prstGeom prst="rect">
            <a:avLst/>
          </a:prstGeom>
          <a:noFill/>
        </p:spPr>
        <p:txBody>
          <a:bodyPr wrap="square">
            <a:spAutoFit/>
          </a:bodyPr>
          <a:lstStyle/>
          <a:p>
            <a:r>
              <a:rPr lang="en-GB" sz="1400" b="1" dirty="0"/>
              <a:t>Advantages</a:t>
            </a:r>
            <a:r>
              <a:rPr lang="en-GB" sz="1400" dirty="0"/>
              <a:t>: </a:t>
            </a:r>
          </a:p>
          <a:p>
            <a:pPr marL="285750" indent="-285750">
              <a:buFont typeface="Arial" panose="020B0604020202020204" pitchFamily="34" charset="0"/>
              <a:buChar char="•"/>
            </a:pPr>
            <a:r>
              <a:rPr lang="en-GB" sz="1400" dirty="0"/>
              <a:t>Revert/compare to </a:t>
            </a:r>
            <a:r>
              <a:rPr lang="en-GB" sz="1400" b="1" dirty="0"/>
              <a:t>previous versions </a:t>
            </a:r>
            <a:endParaRPr lang="en-GB" sz="1400" dirty="0"/>
          </a:p>
          <a:p>
            <a:pPr marL="285750" indent="-285750">
              <a:buFont typeface="Arial" panose="020B0604020202020204" pitchFamily="34" charset="0"/>
              <a:buChar char="•"/>
            </a:pPr>
            <a:r>
              <a:rPr lang="en-GB" sz="1400" dirty="0"/>
              <a:t>Understand </a:t>
            </a:r>
            <a:r>
              <a:rPr lang="en-GB" sz="1400" b="1" dirty="0"/>
              <a:t>who</a:t>
            </a:r>
            <a:r>
              <a:rPr lang="en-GB" sz="1400" dirty="0"/>
              <a:t> made changes and </a:t>
            </a:r>
            <a:r>
              <a:rPr lang="en-GB" sz="1400" b="1" dirty="0"/>
              <a:t>why </a:t>
            </a:r>
            <a:r>
              <a:rPr lang="en-GB" sz="1400" dirty="0"/>
              <a:t>(with commit messages)</a:t>
            </a:r>
            <a:endParaRPr lang="en-GB" sz="1400" b="1" dirty="0"/>
          </a:p>
          <a:p>
            <a:pPr marL="285750" indent="-285750">
              <a:buFont typeface="Arial" panose="020B0604020202020204" pitchFamily="34" charset="0"/>
              <a:buChar char="•"/>
            </a:pPr>
            <a:r>
              <a:rPr lang="en-GB" sz="1400" b="1" dirty="0"/>
              <a:t>Managing conflicts </a:t>
            </a:r>
            <a:r>
              <a:rPr lang="en-GB" sz="1400" dirty="0"/>
              <a:t>when different changes were made to the code</a:t>
            </a:r>
          </a:p>
        </p:txBody>
      </p:sp>
      <p:sp>
        <p:nvSpPr>
          <p:cNvPr id="14" name="TextBox 13">
            <a:extLst>
              <a:ext uri="{FF2B5EF4-FFF2-40B4-BE49-F238E27FC236}">
                <a16:creationId xmlns:a16="http://schemas.microsoft.com/office/drawing/2014/main" id="{AC20FDE3-790B-4797-F2C2-82CFFA5C45A5}"/>
              </a:ext>
            </a:extLst>
          </p:cNvPr>
          <p:cNvSpPr txBox="1"/>
          <p:nvPr/>
        </p:nvSpPr>
        <p:spPr>
          <a:xfrm>
            <a:off x="341971" y="5153281"/>
            <a:ext cx="5157439" cy="738664"/>
          </a:xfrm>
          <a:prstGeom prst="rect">
            <a:avLst/>
          </a:prstGeom>
          <a:noFill/>
        </p:spPr>
        <p:txBody>
          <a:bodyPr wrap="square">
            <a:spAutoFit/>
          </a:bodyPr>
          <a:lstStyle/>
          <a:p>
            <a:r>
              <a:rPr lang="en-GB" sz="1400" b="1" dirty="0"/>
              <a:t>Advantages</a:t>
            </a:r>
            <a:r>
              <a:rPr lang="en-GB" sz="1400" dirty="0"/>
              <a:t>: </a:t>
            </a:r>
          </a:p>
          <a:p>
            <a:pPr marL="285750" indent="-285750">
              <a:buFont typeface="Arial" panose="020B0604020202020204" pitchFamily="34" charset="0"/>
              <a:buChar char="•"/>
            </a:pPr>
            <a:r>
              <a:rPr lang="en-GB" sz="1400" dirty="0"/>
              <a:t>Create, assign, and track </a:t>
            </a:r>
            <a:r>
              <a:rPr lang="en-GB" sz="1400" b="1" dirty="0"/>
              <a:t>issues, bugs, and feature requests</a:t>
            </a:r>
          </a:p>
          <a:p>
            <a:pPr marL="285750" indent="-285750">
              <a:buFont typeface="Arial" panose="020B0604020202020204" pitchFamily="34" charset="0"/>
              <a:buChar char="•"/>
            </a:pPr>
            <a:r>
              <a:rPr lang="en-GB" sz="1400" b="1" dirty="0"/>
              <a:t>Share</a:t>
            </a:r>
            <a:r>
              <a:rPr lang="en-GB" sz="1400" dirty="0"/>
              <a:t> code to collaborate</a:t>
            </a:r>
          </a:p>
        </p:txBody>
      </p:sp>
      <p:sp>
        <p:nvSpPr>
          <p:cNvPr id="3" name="TextBox 2">
            <a:extLst>
              <a:ext uri="{FF2B5EF4-FFF2-40B4-BE49-F238E27FC236}">
                <a16:creationId xmlns:a16="http://schemas.microsoft.com/office/drawing/2014/main" id="{4018EAC9-7FC5-ED49-5547-1B6C67186B46}"/>
              </a:ext>
            </a:extLst>
          </p:cNvPr>
          <p:cNvSpPr txBox="1"/>
          <p:nvPr/>
        </p:nvSpPr>
        <p:spPr>
          <a:xfrm>
            <a:off x="6096000" y="6063008"/>
            <a:ext cx="5756298" cy="248707"/>
          </a:xfrm>
          <a:prstGeom prst="rect">
            <a:avLst/>
          </a:prstGeom>
          <a:noFill/>
          <a:ln>
            <a:solidFill>
              <a:srgbClr val="7E7979"/>
            </a:solidFill>
          </a:ln>
        </p:spPr>
        <p:txBody>
          <a:bodyPr wrap="square">
            <a:spAutoFit/>
          </a:bodyPr>
          <a:lstStyle/>
          <a:p>
            <a:pPr algn="ctr"/>
            <a:r>
              <a:rPr lang="en-GB" sz="1000" dirty="0">
                <a:solidFill>
                  <a:schemeClr val="bg2">
                    <a:lumMod val="50000"/>
                  </a:schemeClr>
                </a:solidFill>
                <a:latin typeface="Helvetica" pitchFamily="2" charset="0"/>
              </a:rPr>
              <a:t>App </a:t>
            </a:r>
            <a:r>
              <a:rPr lang="en-GB" sz="1000" dirty="0" err="1">
                <a:solidFill>
                  <a:schemeClr val="bg2">
                    <a:lumMod val="50000"/>
                  </a:schemeClr>
                </a:solidFill>
                <a:latin typeface="Helvetica" pitchFamily="2" charset="0"/>
              </a:rPr>
              <a:t>github</a:t>
            </a:r>
            <a:r>
              <a:rPr lang="en-GB" sz="1000" dirty="0">
                <a:solidFill>
                  <a:schemeClr val="bg2">
                    <a:lumMod val="50000"/>
                  </a:schemeClr>
                </a:solidFill>
                <a:latin typeface="Helvetica" pitchFamily="2" charset="0"/>
              </a:rPr>
              <a:t> history</a:t>
            </a:r>
          </a:p>
        </p:txBody>
      </p:sp>
    </p:spTree>
    <p:extLst>
      <p:ext uri="{BB962C8B-B14F-4D97-AF65-F5344CB8AC3E}">
        <p14:creationId xmlns:p14="http://schemas.microsoft.com/office/powerpoint/2010/main" val="23348460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504BB-AA2A-A103-CD89-523635D460F7}"/>
              </a:ext>
            </a:extLst>
          </p:cNvPr>
          <p:cNvSpPr>
            <a:spLocks noGrp="1"/>
          </p:cNvSpPr>
          <p:nvPr>
            <p:ph type="title"/>
          </p:nvPr>
        </p:nvSpPr>
        <p:spPr/>
        <p:txBody>
          <a:bodyPr/>
          <a:lstStyle/>
          <a:p>
            <a:r>
              <a:rPr lang="en-GB" dirty="0" err="1"/>
              <a:t>renv</a:t>
            </a:r>
            <a:endParaRPr lang="en-GB" dirty="0"/>
          </a:p>
        </p:txBody>
      </p:sp>
      <p:sp>
        <p:nvSpPr>
          <p:cNvPr id="4" name="Date Placeholder 3">
            <a:extLst>
              <a:ext uri="{FF2B5EF4-FFF2-40B4-BE49-F238E27FC236}">
                <a16:creationId xmlns:a16="http://schemas.microsoft.com/office/drawing/2014/main" id="{6FDC5D88-4F41-6D4D-338A-F96FFB016BD7}"/>
              </a:ext>
            </a:extLst>
          </p:cNvPr>
          <p:cNvSpPr>
            <a:spLocks noGrp="1"/>
          </p:cNvSpPr>
          <p:nvPr>
            <p:ph type="dt" sz="half" idx="10"/>
          </p:nvPr>
        </p:nvSpPr>
        <p:spPr/>
        <p:txBody>
          <a:bodyPr/>
          <a:lstStyle/>
          <a:p>
            <a:r>
              <a:rPr lang="fr-FR"/>
              <a:t>17/05/2024</a:t>
            </a:r>
            <a:endParaRPr lang="en-FR" dirty="0"/>
          </a:p>
        </p:txBody>
      </p:sp>
      <p:sp>
        <p:nvSpPr>
          <p:cNvPr id="5" name="Footer Placeholder 4">
            <a:extLst>
              <a:ext uri="{FF2B5EF4-FFF2-40B4-BE49-F238E27FC236}">
                <a16:creationId xmlns:a16="http://schemas.microsoft.com/office/drawing/2014/main" id="{C7843CB8-C757-7040-0A3C-DEAEE2BBD667}"/>
              </a:ext>
            </a:extLst>
          </p:cNvPr>
          <p:cNvSpPr>
            <a:spLocks noGrp="1"/>
          </p:cNvSpPr>
          <p:nvPr>
            <p:ph type="ftr" sz="quarter" idx="11"/>
          </p:nvPr>
        </p:nvSpPr>
        <p:spPr/>
        <p:txBody>
          <a:bodyPr/>
          <a:lstStyle/>
          <a:p>
            <a:r>
              <a:rPr lang="en-FR"/>
              <a:t>Presentation SingleCellViz</a:t>
            </a:r>
            <a:endParaRPr lang="en-FR" dirty="0"/>
          </a:p>
        </p:txBody>
      </p:sp>
      <p:sp>
        <p:nvSpPr>
          <p:cNvPr id="6" name="Slide Number Placeholder 5">
            <a:extLst>
              <a:ext uri="{FF2B5EF4-FFF2-40B4-BE49-F238E27FC236}">
                <a16:creationId xmlns:a16="http://schemas.microsoft.com/office/drawing/2014/main" id="{39100225-F077-A362-7568-5F63138568E4}"/>
              </a:ext>
            </a:extLst>
          </p:cNvPr>
          <p:cNvSpPr>
            <a:spLocks noGrp="1"/>
          </p:cNvSpPr>
          <p:nvPr>
            <p:ph type="sldNum" sz="quarter" idx="12"/>
          </p:nvPr>
        </p:nvSpPr>
        <p:spPr/>
        <p:txBody>
          <a:bodyPr/>
          <a:lstStyle/>
          <a:p>
            <a:fld id="{71B5D23A-62B8-2E4D-90CE-A426B7F33AA8}" type="slidenum">
              <a:rPr lang="en-FR" smtClean="0"/>
              <a:pPr/>
              <a:t>22</a:t>
            </a:fld>
            <a:endParaRPr lang="en-FR" dirty="0"/>
          </a:p>
        </p:txBody>
      </p:sp>
      <p:pic>
        <p:nvPicPr>
          <p:cNvPr id="10" name="Picture 9">
            <a:extLst>
              <a:ext uri="{FF2B5EF4-FFF2-40B4-BE49-F238E27FC236}">
                <a16:creationId xmlns:a16="http://schemas.microsoft.com/office/drawing/2014/main" id="{20230EAC-5BEB-C620-DDA2-4F5F82D537EF}"/>
              </a:ext>
            </a:extLst>
          </p:cNvPr>
          <p:cNvPicPr>
            <a:picLocks noChangeAspect="1"/>
          </p:cNvPicPr>
          <p:nvPr/>
        </p:nvPicPr>
        <p:blipFill>
          <a:blip r:embed="rId3"/>
          <a:stretch>
            <a:fillRect/>
          </a:stretch>
        </p:blipFill>
        <p:spPr>
          <a:xfrm>
            <a:off x="467032" y="1199456"/>
            <a:ext cx="1687904" cy="1759224"/>
          </a:xfrm>
          <a:prstGeom prst="rect">
            <a:avLst/>
          </a:prstGeom>
        </p:spPr>
      </p:pic>
      <p:pic>
        <p:nvPicPr>
          <p:cNvPr id="2056" name="Picture 8" descr="A diagram showing the most important verbs and nouns of renv. Projects start with init(), which creates a project library using packages from the system library. snapshot() updates the lockfile using the packages installed in the project library, where restore() installs packages into the project library using the metadata from the lockfile, and status() compares the lockfile to the project library. You install and update packages from CRAN and GitHub using install() and update(), but because you'll need to do this for multiple projects, renv uses cache to make this fast.&#10;">
            <a:extLst>
              <a:ext uri="{FF2B5EF4-FFF2-40B4-BE49-F238E27FC236}">
                <a16:creationId xmlns:a16="http://schemas.microsoft.com/office/drawing/2014/main" id="{A90E731F-13F8-632A-729B-137EF4DF72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3368" y="2002654"/>
            <a:ext cx="5181600" cy="32639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276A320-969A-4458-3616-76354DD0D3AA}"/>
              </a:ext>
            </a:extLst>
          </p:cNvPr>
          <p:cNvSpPr txBox="1"/>
          <p:nvPr/>
        </p:nvSpPr>
        <p:spPr>
          <a:xfrm>
            <a:off x="2330245" y="1389020"/>
            <a:ext cx="4340453" cy="1569660"/>
          </a:xfrm>
          <a:prstGeom prst="rect">
            <a:avLst/>
          </a:prstGeom>
          <a:noFill/>
        </p:spPr>
        <p:txBody>
          <a:bodyPr wrap="square">
            <a:spAutoFit/>
          </a:bodyPr>
          <a:lstStyle/>
          <a:p>
            <a:r>
              <a:rPr lang="en-GB" sz="1600" b="1" dirty="0" err="1"/>
              <a:t>renv</a:t>
            </a:r>
            <a:r>
              <a:rPr lang="en-GB" sz="1600" b="1" dirty="0"/>
              <a:t> package = </a:t>
            </a:r>
            <a:r>
              <a:rPr lang="en-GB" sz="1600" dirty="0"/>
              <a:t>create reproducible environments for R projects</a:t>
            </a:r>
          </a:p>
          <a:p>
            <a:endParaRPr lang="en-GB" sz="1600" dirty="0"/>
          </a:p>
          <a:p>
            <a:r>
              <a:rPr lang="en-GB" sz="1600" b="1" dirty="0"/>
              <a:t>Project library = </a:t>
            </a:r>
            <a:r>
              <a:rPr lang="en-GB" sz="1600" dirty="0"/>
              <a:t>each project has its own independent collection of packages at specific versions</a:t>
            </a:r>
          </a:p>
        </p:txBody>
      </p:sp>
      <p:sp>
        <p:nvSpPr>
          <p:cNvPr id="14" name="TextBox 13">
            <a:extLst>
              <a:ext uri="{FF2B5EF4-FFF2-40B4-BE49-F238E27FC236}">
                <a16:creationId xmlns:a16="http://schemas.microsoft.com/office/drawing/2014/main" id="{22001341-0F75-A685-A86D-34CF47125A1A}"/>
              </a:ext>
            </a:extLst>
          </p:cNvPr>
          <p:cNvSpPr txBox="1"/>
          <p:nvPr/>
        </p:nvSpPr>
        <p:spPr>
          <a:xfrm>
            <a:off x="329591" y="3572314"/>
            <a:ext cx="6240103" cy="2554545"/>
          </a:xfrm>
          <a:prstGeom prst="rect">
            <a:avLst/>
          </a:prstGeom>
          <a:noFill/>
        </p:spPr>
        <p:txBody>
          <a:bodyPr wrap="square">
            <a:spAutoFit/>
          </a:bodyPr>
          <a:lstStyle/>
          <a:p>
            <a:r>
              <a:rPr lang="en-GB" sz="1600" dirty="0"/>
              <a:t>App developed locally on my Mac... </a:t>
            </a:r>
          </a:p>
          <a:p>
            <a:r>
              <a:rPr lang="en-GB" sz="1600" dirty="0"/>
              <a:t>But deployed on a Linux server </a:t>
            </a:r>
          </a:p>
          <a:p>
            <a:r>
              <a:rPr lang="en-GB" sz="1600" dirty="0">
                <a:sym typeface="Wingdings" pitchFamily="2" charset="2"/>
              </a:rPr>
              <a:t> </a:t>
            </a:r>
            <a:r>
              <a:rPr lang="en-GB" sz="1600" dirty="0" err="1"/>
              <a:t>renv</a:t>
            </a:r>
            <a:r>
              <a:rPr lang="en-GB" sz="1600" dirty="0"/>
              <a:t> eased the download of R packages with the same versions! </a:t>
            </a:r>
          </a:p>
          <a:p>
            <a:endParaRPr lang="en-GB" sz="1600" dirty="0"/>
          </a:p>
          <a:p>
            <a:r>
              <a:rPr lang="en-GB" sz="1600" dirty="0"/>
              <a:t>Can also be used to:</a:t>
            </a:r>
          </a:p>
          <a:p>
            <a:pPr marL="742950" lvl="1" indent="-285750">
              <a:buFont typeface="Arial" panose="020B0604020202020204" pitchFamily="34" charset="0"/>
              <a:buChar char="•"/>
            </a:pPr>
            <a:r>
              <a:rPr lang="en-GB" sz="1600" dirty="0"/>
              <a:t>facilitate collaborations</a:t>
            </a:r>
          </a:p>
          <a:p>
            <a:pPr marL="742950" lvl="1" indent="-285750">
              <a:buFont typeface="Arial" panose="020B0604020202020204" pitchFamily="34" charset="0"/>
              <a:buChar char="•"/>
            </a:pPr>
            <a:r>
              <a:rPr lang="en-GB" sz="1600" dirty="0"/>
              <a:t>reproduce your analysis in a couple of years </a:t>
            </a:r>
          </a:p>
          <a:p>
            <a:pPr marL="742950" lvl="1" indent="-285750">
              <a:buFont typeface="Arial" panose="020B0604020202020204" pitchFamily="34" charset="0"/>
              <a:buChar char="•"/>
            </a:pPr>
            <a:r>
              <a:rPr lang="en-GB" sz="1600" dirty="0">
                <a:sym typeface="Wingdings" pitchFamily="2" charset="2"/>
              </a:rPr>
              <a:t>Work on different projects, with different R packages versions</a:t>
            </a:r>
          </a:p>
          <a:p>
            <a:endParaRPr lang="en-GB" sz="1600" dirty="0"/>
          </a:p>
          <a:p>
            <a:r>
              <a:rPr lang="en-GB" sz="1600" dirty="0"/>
              <a:t>Limitation: does not deal with R versions</a:t>
            </a:r>
          </a:p>
        </p:txBody>
      </p:sp>
      <p:sp>
        <p:nvSpPr>
          <p:cNvPr id="15" name="TextBox 14">
            <a:extLst>
              <a:ext uri="{FF2B5EF4-FFF2-40B4-BE49-F238E27FC236}">
                <a16:creationId xmlns:a16="http://schemas.microsoft.com/office/drawing/2014/main" id="{C5DA2826-3431-09D0-D5AD-70880257BBEB}"/>
              </a:ext>
            </a:extLst>
          </p:cNvPr>
          <p:cNvSpPr txBox="1"/>
          <p:nvPr/>
        </p:nvSpPr>
        <p:spPr>
          <a:xfrm>
            <a:off x="6670698" y="5266556"/>
            <a:ext cx="4953266" cy="246221"/>
          </a:xfrm>
          <a:prstGeom prst="rect">
            <a:avLst/>
          </a:prstGeom>
          <a:noFill/>
          <a:ln>
            <a:solidFill>
              <a:srgbClr val="7E7979"/>
            </a:solidFill>
          </a:ln>
        </p:spPr>
        <p:txBody>
          <a:bodyPr wrap="square">
            <a:spAutoFit/>
          </a:bodyPr>
          <a:lstStyle/>
          <a:p>
            <a:pPr algn="ctr"/>
            <a:r>
              <a:rPr lang="en-GB" sz="1000" dirty="0">
                <a:solidFill>
                  <a:schemeClr val="bg2">
                    <a:lumMod val="50000"/>
                  </a:schemeClr>
                </a:solidFill>
                <a:latin typeface="Helvetica" pitchFamily="2" charset="0"/>
              </a:rPr>
              <a:t>Summary of how to use </a:t>
            </a:r>
            <a:r>
              <a:rPr lang="en-GB" sz="1000" dirty="0" err="1">
                <a:solidFill>
                  <a:schemeClr val="bg2">
                    <a:lumMod val="50000"/>
                  </a:schemeClr>
                </a:solidFill>
                <a:latin typeface="Helvetica" pitchFamily="2" charset="0"/>
              </a:rPr>
              <a:t>renv</a:t>
            </a:r>
            <a:r>
              <a:rPr lang="en-GB" sz="1000" dirty="0">
                <a:solidFill>
                  <a:schemeClr val="bg2">
                    <a:lumMod val="50000"/>
                  </a:schemeClr>
                </a:solidFill>
                <a:latin typeface="Helvetica" pitchFamily="2" charset="0"/>
              </a:rPr>
              <a:t> </a:t>
            </a:r>
          </a:p>
        </p:txBody>
      </p:sp>
    </p:spTree>
    <p:extLst>
      <p:ext uri="{BB962C8B-B14F-4D97-AF65-F5344CB8AC3E}">
        <p14:creationId xmlns:p14="http://schemas.microsoft.com/office/powerpoint/2010/main" val="17138307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504BB-AA2A-A103-CD89-523635D460F7}"/>
              </a:ext>
            </a:extLst>
          </p:cNvPr>
          <p:cNvSpPr>
            <a:spLocks noGrp="1"/>
          </p:cNvSpPr>
          <p:nvPr>
            <p:ph type="title"/>
          </p:nvPr>
        </p:nvSpPr>
        <p:spPr/>
        <p:txBody>
          <a:bodyPr/>
          <a:lstStyle/>
          <a:p>
            <a:r>
              <a:rPr lang="en-GB" dirty="0"/>
              <a:t>Unit testing</a:t>
            </a:r>
          </a:p>
        </p:txBody>
      </p:sp>
      <p:sp>
        <p:nvSpPr>
          <p:cNvPr id="4" name="Date Placeholder 3">
            <a:extLst>
              <a:ext uri="{FF2B5EF4-FFF2-40B4-BE49-F238E27FC236}">
                <a16:creationId xmlns:a16="http://schemas.microsoft.com/office/drawing/2014/main" id="{6FDC5D88-4F41-6D4D-338A-F96FFB016BD7}"/>
              </a:ext>
            </a:extLst>
          </p:cNvPr>
          <p:cNvSpPr>
            <a:spLocks noGrp="1"/>
          </p:cNvSpPr>
          <p:nvPr>
            <p:ph type="dt" sz="half" idx="10"/>
          </p:nvPr>
        </p:nvSpPr>
        <p:spPr/>
        <p:txBody>
          <a:bodyPr/>
          <a:lstStyle/>
          <a:p>
            <a:r>
              <a:rPr lang="fr-FR"/>
              <a:t>17/05/2024</a:t>
            </a:r>
            <a:endParaRPr lang="en-FR" dirty="0"/>
          </a:p>
        </p:txBody>
      </p:sp>
      <p:sp>
        <p:nvSpPr>
          <p:cNvPr id="5" name="Footer Placeholder 4">
            <a:extLst>
              <a:ext uri="{FF2B5EF4-FFF2-40B4-BE49-F238E27FC236}">
                <a16:creationId xmlns:a16="http://schemas.microsoft.com/office/drawing/2014/main" id="{C7843CB8-C757-7040-0A3C-DEAEE2BBD667}"/>
              </a:ext>
            </a:extLst>
          </p:cNvPr>
          <p:cNvSpPr>
            <a:spLocks noGrp="1"/>
          </p:cNvSpPr>
          <p:nvPr>
            <p:ph type="ftr" sz="quarter" idx="11"/>
          </p:nvPr>
        </p:nvSpPr>
        <p:spPr/>
        <p:txBody>
          <a:bodyPr/>
          <a:lstStyle/>
          <a:p>
            <a:r>
              <a:rPr lang="en-FR"/>
              <a:t>Presentation SingleCellViz</a:t>
            </a:r>
            <a:endParaRPr lang="en-FR" dirty="0"/>
          </a:p>
        </p:txBody>
      </p:sp>
      <p:sp>
        <p:nvSpPr>
          <p:cNvPr id="6" name="Slide Number Placeholder 5">
            <a:extLst>
              <a:ext uri="{FF2B5EF4-FFF2-40B4-BE49-F238E27FC236}">
                <a16:creationId xmlns:a16="http://schemas.microsoft.com/office/drawing/2014/main" id="{39100225-F077-A362-7568-5F63138568E4}"/>
              </a:ext>
            </a:extLst>
          </p:cNvPr>
          <p:cNvSpPr>
            <a:spLocks noGrp="1"/>
          </p:cNvSpPr>
          <p:nvPr>
            <p:ph type="sldNum" sz="quarter" idx="12"/>
          </p:nvPr>
        </p:nvSpPr>
        <p:spPr/>
        <p:txBody>
          <a:bodyPr/>
          <a:lstStyle/>
          <a:p>
            <a:fld id="{71B5D23A-62B8-2E4D-90CE-A426B7F33AA8}" type="slidenum">
              <a:rPr lang="en-FR" smtClean="0"/>
              <a:pPr/>
              <a:t>23</a:t>
            </a:fld>
            <a:endParaRPr lang="en-FR" dirty="0"/>
          </a:p>
        </p:txBody>
      </p:sp>
      <p:pic>
        <p:nvPicPr>
          <p:cNvPr id="3074" name="Picture 2">
            <a:extLst>
              <a:ext uri="{FF2B5EF4-FFF2-40B4-BE49-F238E27FC236}">
                <a16:creationId xmlns:a16="http://schemas.microsoft.com/office/drawing/2014/main" id="{FC4F494B-CBA7-8DC5-66C9-7E3491091A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914" y="1255193"/>
            <a:ext cx="1462007" cy="16874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C9332E6-0A90-D015-C94F-F91F60DCCAC3}"/>
              </a:ext>
            </a:extLst>
          </p:cNvPr>
          <p:cNvSpPr txBox="1"/>
          <p:nvPr/>
        </p:nvSpPr>
        <p:spPr>
          <a:xfrm>
            <a:off x="2382253" y="1396291"/>
            <a:ext cx="3346719" cy="1477328"/>
          </a:xfrm>
          <a:prstGeom prst="rect">
            <a:avLst/>
          </a:prstGeom>
          <a:noFill/>
        </p:spPr>
        <p:txBody>
          <a:bodyPr wrap="square">
            <a:spAutoFit/>
          </a:bodyPr>
          <a:lstStyle/>
          <a:p>
            <a:r>
              <a:rPr lang="en-GB" b="1" dirty="0" err="1"/>
              <a:t>testthat</a:t>
            </a:r>
            <a:r>
              <a:rPr lang="en-GB" b="1" dirty="0"/>
              <a:t> package = </a:t>
            </a:r>
            <a:r>
              <a:rPr lang="en-GB" dirty="0"/>
              <a:t>unit testing package for R</a:t>
            </a:r>
          </a:p>
          <a:p>
            <a:endParaRPr lang="en-GB" dirty="0"/>
          </a:p>
          <a:p>
            <a:r>
              <a:rPr lang="en-GB" b="1" dirty="0"/>
              <a:t>Unit testing = </a:t>
            </a:r>
            <a:r>
              <a:rPr lang="en-GB" dirty="0"/>
              <a:t>systemic method to test isolated </a:t>
            </a:r>
            <a:r>
              <a:rPr lang="en-GB"/>
              <a:t>snippet of code</a:t>
            </a:r>
            <a:endParaRPr lang="en-GB" dirty="0"/>
          </a:p>
        </p:txBody>
      </p:sp>
      <p:sp>
        <p:nvSpPr>
          <p:cNvPr id="11" name="TextBox 10">
            <a:extLst>
              <a:ext uri="{FF2B5EF4-FFF2-40B4-BE49-F238E27FC236}">
                <a16:creationId xmlns:a16="http://schemas.microsoft.com/office/drawing/2014/main" id="{D710B0CF-0B07-9DC1-3017-460A650725DB}"/>
              </a:ext>
            </a:extLst>
          </p:cNvPr>
          <p:cNvSpPr txBox="1"/>
          <p:nvPr/>
        </p:nvSpPr>
        <p:spPr>
          <a:xfrm>
            <a:off x="6521117" y="1138093"/>
            <a:ext cx="5502442" cy="4908690"/>
          </a:xfrm>
          <a:prstGeom prst="rect">
            <a:avLst/>
          </a:prstGeom>
          <a:solidFill>
            <a:srgbClr val="1F1F1F"/>
          </a:solidFill>
        </p:spPr>
        <p:txBody>
          <a:bodyPr wrap="square">
            <a:spAutoFit/>
          </a:bodyPr>
          <a:lstStyle/>
          <a:p>
            <a:pPr>
              <a:lnSpc>
                <a:spcPts val="1350"/>
              </a:lnSpc>
            </a:pPr>
            <a:r>
              <a:rPr lang="en-FR" sz="12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test_that</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200" kern="0" dirty="0">
                <a:solidFill>
                  <a:srgbClr val="CE9178"/>
                </a:solidFill>
                <a:effectLst/>
                <a:latin typeface="Menlo" panose="020B0609030804020204" pitchFamily="49" charset="0"/>
                <a:ea typeface="Times New Roman" panose="02020603050405020304" pitchFamily="18" charset="0"/>
                <a:cs typeface="Times New Roman" panose="02020603050405020304" pitchFamily="18" charset="0"/>
              </a:rPr>
              <a:t>"clean_result works"</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endParaRPr lang="en-FR"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table_FindMarkers</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D4D4D4"/>
                </a:solidFill>
                <a:effectLst/>
                <a:latin typeface="Menlo" panose="020B0609030804020204" pitchFamily="49" charset="0"/>
                <a:ea typeface="Times New Roman" panose="02020603050405020304" pitchFamily="18" charset="0"/>
                <a:cs typeface="Times New Roman" panose="02020603050405020304" pitchFamily="18" charset="0"/>
              </a:rPr>
              <a:t>&lt;-</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US" sz="1200" kern="0" dirty="0">
                <a:solidFill>
                  <a:srgbClr val="70AD47"/>
                </a:solidFill>
                <a:effectLst/>
                <a:latin typeface="Menlo" panose="020B0609030804020204" pitchFamily="49" charset="0"/>
                <a:ea typeface="Times New Roman" panose="02020603050405020304" pitchFamily="18" charset="0"/>
                <a:cs typeface="Times New Roman" panose="02020603050405020304" pitchFamily="18" charset="0"/>
              </a:rPr>
              <a:t># some example </a:t>
            </a:r>
            <a:r>
              <a:rPr lang="en-US" sz="1200" kern="0" dirty="0" err="1">
                <a:solidFill>
                  <a:srgbClr val="70AD47"/>
                </a:solidFill>
                <a:effectLst/>
                <a:latin typeface="Menlo" panose="020B0609030804020204" pitchFamily="49" charset="0"/>
                <a:ea typeface="Times New Roman" panose="02020603050405020304" pitchFamily="18" charset="0"/>
                <a:cs typeface="Times New Roman" panose="02020603050405020304" pitchFamily="18" charset="0"/>
              </a:rPr>
              <a:t>data.table</a:t>
            </a:r>
            <a:endParaRPr lang="en-FR"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table_Find</a:t>
            </a:r>
            <a:r>
              <a:rPr lang="en-US" sz="12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All</a:t>
            </a:r>
            <a:r>
              <a:rPr lang="en-FR" sz="12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Markers</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D4D4D4"/>
                </a:solidFill>
                <a:effectLst/>
                <a:latin typeface="Menlo" panose="020B0609030804020204" pitchFamily="49" charset="0"/>
                <a:ea typeface="Times New Roman" panose="02020603050405020304" pitchFamily="18" charset="0"/>
                <a:cs typeface="Times New Roman" panose="02020603050405020304" pitchFamily="18" charset="0"/>
              </a:rPr>
              <a:t>&lt;-</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US" sz="1200" kern="0" dirty="0">
                <a:solidFill>
                  <a:srgbClr val="70AD47"/>
                </a:solidFill>
                <a:effectLst/>
                <a:latin typeface="Menlo" panose="020B0609030804020204" pitchFamily="49" charset="0"/>
                <a:ea typeface="Times New Roman" panose="02020603050405020304" pitchFamily="18" charset="0"/>
                <a:cs typeface="Times New Roman" panose="02020603050405020304" pitchFamily="18" charset="0"/>
              </a:rPr>
              <a:t># some other example of </a:t>
            </a:r>
            <a:r>
              <a:rPr lang="en-US" sz="1200" kern="0" dirty="0" err="1">
                <a:solidFill>
                  <a:srgbClr val="70AD47"/>
                </a:solidFill>
                <a:effectLst/>
                <a:latin typeface="Menlo" panose="020B0609030804020204" pitchFamily="49" charset="0"/>
                <a:ea typeface="Times New Roman" panose="02020603050405020304" pitchFamily="18" charset="0"/>
                <a:cs typeface="Times New Roman" panose="02020603050405020304" pitchFamily="18" charset="0"/>
              </a:rPr>
              <a:t>data.table</a:t>
            </a:r>
            <a:endParaRPr lang="en-US" sz="1200" kern="0" dirty="0">
              <a:solidFill>
                <a:srgbClr val="70AD47"/>
              </a:solidFill>
              <a:effectLst/>
              <a:latin typeface="Menlo" panose="020B0609030804020204" pitchFamily="49" charset="0"/>
              <a:ea typeface="Times New Roman" panose="02020603050405020304" pitchFamily="18" charset="0"/>
              <a:cs typeface="Times New Roman" panose="02020603050405020304" pitchFamily="18" charset="0"/>
            </a:endParaRPr>
          </a:p>
          <a:p>
            <a:pPr>
              <a:lnSpc>
                <a:spcPts val="1350"/>
              </a:lnSpc>
            </a:pPr>
            <a:endParaRPr lang="en-US" sz="1200" kern="0" dirty="0">
              <a:solidFill>
                <a:srgbClr val="70AD47"/>
              </a:solidFill>
              <a:latin typeface="Menlo" panose="020B0609030804020204" pitchFamily="49" charset="0"/>
              <a:ea typeface="Calibri" panose="020F0502020204030204" pitchFamily="34" charset="0"/>
              <a:cs typeface="Times New Roman" panose="02020603050405020304" pitchFamily="18" charset="0"/>
            </a:endParaRPr>
          </a:p>
          <a:p>
            <a:pPr>
              <a:lnSpc>
                <a:spcPts val="1350"/>
              </a:lnSpc>
            </a:pPr>
            <a:r>
              <a:rPr lang="en-US" sz="1200" kern="0" dirty="0">
                <a:solidFill>
                  <a:srgbClr val="70AD47"/>
                </a:solidFill>
                <a:latin typeface="Menlo" panose="020B0609030804020204" pitchFamily="49" charset="0"/>
                <a:ea typeface="Calibri" panose="020F0502020204030204" pitchFamily="34" charset="0"/>
                <a:cs typeface="Times New Roman" panose="02020603050405020304" pitchFamily="18" charset="0"/>
              </a:rPr>
              <a:t>  # Rune the functions that we are testing</a:t>
            </a:r>
            <a:endParaRPr lang="en-FR"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clean_FindMarkers</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D4D4D4"/>
                </a:solidFill>
                <a:effectLst/>
                <a:latin typeface="Menlo" panose="020B0609030804020204" pitchFamily="49" charset="0"/>
                <a:ea typeface="Times New Roman" panose="02020603050405020304" pitchFamily="18" charset="0"/>
                <a:cs typeface="Times New Roman" panose="02020603050405020304" pitchFamily="18" charset="0"/>
              </a:rPr>
              <a:t>&lt;-</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clean_findmarkers_result</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2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table_FindMarkers</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endParaRPr lang="en-FR"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clean_FindAllMarkers</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D4D4D4"/>
                </a:solidFill>
                <a:effectLst/>
                <a:latin typeface="Menlo" panose="020B0609030804020204" pitchFamily="49" charset="0"/>
                <a:ea typeface="Times New Roman" panose="02020603050405020304" pitchFamily="18" charset="0"/>
                <a:cs typeface="Times New Roman" panose="02020603050405020304" pitchFamily="18" charset="0"/>
              </a:rPr>
              <a:t>&lt;-</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clean_findmarkers_result</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2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table_FindAllMarkers</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endParaRPr lang="en-FR"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endParaRPr lang="en-FR"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6A9955"/>
                </a:solidFill>
                <a:effectLst/>
                <a:latin typeface="Menlo" panose="020B0609030804020204" pitchFamily="49" charset="0"/>
                <a:ea typeface="Times New Roman" panose="02020603050405020304" pitchFamily="18" charset="0"/>
                <a:cs typeface="Times New Roman" panose="02020603050405020304" pitchFamily="18" charset="0"/>
              </a:rPr>
              <a:t># Check if the returned object is of expected class</a:t>
            </a:r>
            <a:endParaRPr lang="en-FR"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expect_s3_class</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2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clean_FindMarkers</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CE9178"/>
                </a:solidFill>
                <a:effectLst/>
                <a:latin typeface="Menlo" panose="020B0609030804020204" pitchFamily="49" charset="0"/>
                <a:ea typeface="Times New Roman" panose="02020603050405020304" pitchFamily="18" charset="0"/>
                <a:cs typeface="Times New Roman" panose="02020603050405020304" pitchFamily="18" charset="0"/>
              </a:rPr>
              <a:t>"tbl_df"</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endParaRPr lang="en-FR"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expect_s3_class</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2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clean_FindAllMarkers</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CE9178"/>
                </a:solidFill>
                <a:effectLst/>
                <a:latin typeface="Menlo" panose="020B0609030804020204" pitchFamily="49" charset="0"/>
                <a:ea typeface="Times New Roman" panose="02020603050405020304" pitchFamily="18" charset="0"/>
                <a:cs typeface="Times New Roman" panose="02020603050405020304" pitchFamily="18" charset="0"/>
              </a:rPr>
              <a:t>"tbl_df"</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endParaRPr lang="en-FR"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endParaRPr lang="en-FR"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6A9955"/>
                </a:solidFill>
                <a:effectLst/>
                <a:latin typeface="Menlo" panose="020B0609030804020204" pitchFamily="49" charset="0"/>
                <a:ea typeface="Times New Roman" panose="02020603050405020304" pitchFamily="18" charset="0"/>
                <a:cs typeface="Times New Roman" panose="02020603050405020304" pitchFamily="18" charset="0"/>
              </a:rPr>
              <a:t># Check that we have the expected table columns</a:t>
            </a:r>
            <a:endParaRPr lang="en-FR"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expect_equal</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200" kern="0" dirty="0">
                <a:solidFill>
                  <a:srgbClr val="DCDCAA"/>
                </a:solidFill>
                <a:effectLst/>
                <a:latin typeface="Menlo" panose="020B0609030804020204" pitchFamily="49" charset="0"/>
                <a:ea typeface="Times New Roman" panose="02020603050405020304" pitchFamily="18" charset="0"/>
                <a:cs typeface="Times New Roman" panose="02020603050405020304" pitchFamily="18" charset="0"/>
              </a:rPr>
              <a:t>colnames</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2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clean_FindMarkers</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DCDCAA"/>
                </a:solidFill>
                <a:effectLst/>
                <a:latin typeface="Menlo" panose="020B0609030804020204" pitchFamily="49" charset="0"/>
                <a:ea typeface="Times New Roman" panose="02020603050405020304" pitchFamily="18" charset="0"/>
                <a:cs typeface="Times New Roman" panose="02020603050405020304" pitchFamily="18" charset="0"/>
              </a:rPr>
              <a:t>c</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200" kern="0" dirty="0">
                <a:solidFill>
                  <a:srgbClr val="CE9178"/>
                </a:solidFill>
                <a:effectLst/>
                <a:latin typeface="Menlo" panose="020B0609030804020204" pitchFamily="49" charset="0"/>
                <a:ea typeface="Times New Roman" panose="02020603050405020304" pitchFamily="18" charset="0"/>
                <a:cs typeface="Times New Roman" panose="02020603050405020304" pitchFamily="18" charset="0"/>
              </a:rPr>
              <a:t>"p_val"</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CE9178"/>
                </a:solidFill>
                <a:effectLst/>
                <a:latin typeface="Menlo" panose="020B0609030804020204" pitchFamily="49" charset="0"/>
                <a:ea typeface="Times New Roman" panose="02020603050405020304" pitchFamily="18" charset="0"/>
                <a:cs typeface="Times New Roman" panose="02020603050405020304" pitchFamily="18" charset="0"/>
              </a:rPr>
              <a:t>"avg_log2FC"</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CE9178"/>
                </a:solidFill>
                <a:effectLst/>
                <a:latin typeface="Menlo" panose="020B0609030804020204" pitchFamily="49" charset="0"/>
                <a:ea typeface="Times New Roman" panose="02020603050405020304" pitchFamily="18" charset="0"/>
                <a:cs typeface="Times New Roman" panose="02020603050405020304" pitchFamily="18" charset="0"/>
              </a:rPr>
              <a:t>"pct.1"</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CE9178"/>
                </a:solidFill>
                <a:effectLst/>
                <a:latin typeface="Menlo" panose="020B0609030804020204" pitchFamily="49" charset="0"/>
                <a:ea typeface="Times New Roman" panose="02020603050405020304" pitchFamily="18" charset="0"/>
                <a:cs typeface="Times New Roman" panose="02020603050405020304" pitchFamily="18" charset="0"/>
              </a:rPr>
              <a:t>"pct.2"</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CE9178"/>
                </a:solidFill>
                <a:effectLst/>
                <a:latin typeface="Menlo" panose="020B0609030804020204" pitchFamily="49" charset="0"/>
                <a:ea typeface="Times New Roman" panose="02020603050405020304" pitchFamily="18" charset="0"/>
                <a:cs typeface="Times New Roman" panose="02020603050405020304" pitchFamily="18" charset="0"/>
              </a:rPr>
              <a:t>"p_val_adj"</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CE9178"/>
                </a:solidFill>
                <a:effectLst/>
                <a:latin typeface="Menlo" panose="020B0609030804020204" pitchFamily="49" charset="0"/>
                <a:ea typeface="Times New Roman" panose="02020603050405020304" pitchFamily="18" charset="0"/>
                <a:cs typeface="Times New Roman" panose="02020603050405020304" pitchFamily="18" charset="0"/>
              </a:rPr>
              <a:t>"gene"</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endParaRPr lang="en-FR"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expect_equal</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200" kern="0" dirty="0">
                <a:solidFill>
                  <a:srgbClr val="DCDCAA"/>
                </a:solidFill>
                <a:effectLst/>
                <a:latin typeface="Menlo" panose="020B0609030804020204" pitchFamily="49" charset="0"/>
                <a:ea typeface="Times New Roman" panose="02020603050405020304" pitchFamily="18" charset="0"/>
                <a:cs typeface="Times New Roman" panose="02020603050405020304" pitchFamily="18" charset="0"/>
              </a:rPr>
              <a:t>colnames</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2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clean_FindAllMarkers</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DCDCAA"/>
                </a:solidFill>
                <a:effectLst/>
                <a:latin typeface="Menlo" panose="020B0609030804020204" pitchFamily="49" charset="0"/>
                <a:ea typeface="Times New Roman" panose="02020603050405020304" pitchFamily="18" charset="0"/>
                <a:cs typeface="Times New Roman" panose="02020603050405020304" pitchFamily="18" charset="0"/>
              </a:rPr>
              <a:t>c</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200" kern="0" dirty="0">
                <a:solidFill>
                  <a:srgbClr val="CE9178"/>
                </a:solidFill>
                <a:effectLst/>
                <a:latin typeface="Menlo" panose="020B0609030804020204" pitchFamily="49" charset="0"/>
                <a:ea typeface="Times New Roman" panose="02020603050405020304" pitchFamily="18" charset="0"/>
                <a:cs typeface="Times New Roman" panose="02020603050405020304" pitchFamily="18" charset="0"/>
              </a:rPr>
              <a:t>"p_val"</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CE9178"/>
                </a:solidFill>
                <a:effectLst/>
                <a:latin typeface="Menlo" panose="020B0609030804020204" pitchFamily="49" charset="0"/>
                <a:ea typeface="Times New Roman" panose="02020603050405020304" pitchFamily="18" charset="0"/>
                <a:cs typeface="Times New Roman" panose="02020603050405020304" pitchFamily="18" charset="0"/>
              </a:rPr>
              <a:t>"avg_log2FC"</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CE9178"/>
                </a:solidFill>
                <a:effectLst/>
                <a:latin typeface="Menlo" panose="020B0609030804020204" pitchFamily="49" charset="0"/>
                <a:ea typeface="Times New Roman" panose="02020603050405020304" pitchFamily="18" charset="0"/>
                <a:cs typeface="Times New Roman" panose="02020603050405020304" pitchFamily="18" charset="0"/>
              </a:rPr>
              <a:t>"pct.1"</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CE9178"/>
                </a:solidFill>
                <a:effectLst/>
                <a:latin typeface="Menlo" panose="020B0609030804020204" pitchFamily="49" charset="0"/>
                <a:ea typeface="Times New Roman" panose="02020603050405020304" pitchFamily="18" charset="0"/>
                <a:cs typeface="Times New Roman" panose="02020603050405020304" pitchFamily="18" charset="0"/>
              </a:rPr>
              <a:t>"pct.2"</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CE9178"/>
                </a:solidFill>
                <a:effectLst/>
                <a:latin typeface="Menlo" panose="020B0609030804020204" pitchFamily="49" charset="0"/>
                <a:ea typeface="Times New Roman" panose="02020603050405020304" pitchFamily="18" charset="0"/>
                <a:cs typeface="Times New Roman" panose="02020603050405020304" pitchFamily="18" charset="0"/>
              </a:rPr>
              <a:t>"p_val_adj"</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CE9178"/>
                </a:solidFill>
                <a:effectLst/>
                <a:latin typeface="Menlo" panose="020B0609030804020204" pitchFamily="49" charset="0"/>
                <a:ea typeface="Times New Roman" panose="02020603050405020304" pitchFamily="18" charset="0"/>
                <a:cs typeface="Times New Roman" panose="02020603050405020304" pitchFamily="18" charset="0"/>
              </a:rPr>
              <a:t>"cluster"</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CE9178"/>
                </a:solidFill>
                <a:effectLst/>
                <a:latin typeface="Menlo" panose="020B0609030804020204" pitchFamily="49" charset="0"/>
                <a:ea typeface="Times New Roman" panose="02020603050405020304" pitchFamily="18" charset="0"/>
                <a:cs typeface="Times New Roman" panose="02020603050405020304" pitchFamily="18" charset="0"/>
              </a:rPr>
              <a:t>"gene"</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endParaRPr lang="en-FR"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endParaRPr lang="en-FR"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6A9955"/>
                </a:solidFill>
                <a:effectLst/>
                <a:latin typeface="Menlo" panose="020B0609030804020204" pitchFamily="49" charset="0"/>
                <a:ea typeface="Times New Roman" panose="02020603050405020304" pitchFamily="18" charset="0"/>
                <a:cs typeface="Times New Roman" panose="02020603050405020304" pitchFamily="18" charset="0"/>
              </a:rPr>
              <a:t># Check that we have the expected table dimensions</a:t>
            </a:r>
            <a:endParaRPr lang="en-FR"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expect_equal</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200" kern="0" dirty="0">
                <a:solidFill>
                  <a:srgbClr val="DCDCAA"/>
                </a:solidFill>
                <a:effectLst/>
                <a:latin typeface="Menlo" panose="020B0609030804020204" pitchFamily="49" charset="0"/>
                <a:ea typeface="Times New Roman" panose="02020603050405020304" pitchFamily="18" charset="0"/>
                <a:cs typeface="Times New Roman" panose="02020603050405020304" pitchFamily="18" charset="0"/>
              </a:rPr>
              <a:t>dim</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2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clean_FindMarkers</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DCDCAA"/>
                </a:solidFill>
                <a:effectLst/>
                <a:latin typeface="Menlo" panose="020B0609030804020204" pitchFamily="49" charset="0"/>
                <a:ea typeface="Times New Roman" panose="02020603050405020304" pitchFamily="18" charset="0"/>
                <a:cs typeface="Times New Roman" panose="02020603050405020304" pitchFamily="18" charset="0"/>
              </a:rPr>
              <a:t>c</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200" kern="0" dirty="0">
                <a:solidFill>
                  <a:srgbClr val="B5CEA8"/>
                </a:solidFill>
                <a:effectLst/>
                <a:latin typeface="Menlo" panose="020B0609030804020204" pitchFamily="49" charset="0"/>
                <a:ea typeface="Times New Roman" panose="02020603050405020304" pitchFamily="18" charset="0"/>
                <a:cs typeface="Times New Roman" panose="02020603050405020304" pitchFamily="18" charset="0"/>
              </a:rPr>
              <a:t>6</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B5CEA8"/>
                </a:solidFill>
                <a:effectLst/>
                <a:latin typeface="Menlo" panose="020B0609030804020204" pitchFamily="49" charset="0"/>
                <a:ea typeface="Times New Roman" panose="02020603050405020304" pitchFamily="18" charset="0"/>
                <a:cs typeface="Times New Roman" panose="02020603050405020304" pitchFamily="18" charset="0"/>
              </a:rPr>
              <a:t>6</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endParaRPr lang="en-FR"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expect_equal</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200" kern="0" dirty="0">
                <a:solidFill>
                  <a:srgbClr val="DCDCAA"/>
                </a:solidFill>
                <a:effectLst/>
                <a:latin typeface="Menlo" panose="020B0609030804020204" pitchFamily="49" charset="0"/>
                <a:ea typeface="Times New Roman" panose="02020603050405020304" pitchFamily="18" charset="0"/>
                <a:cs typeface="Times New Roman" panose="02020603050405020304" pitchFamily="18" charset="0"/>
              </a:rPr>
              <a:t>dim</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2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clean_FindAllMarkers</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DCDCAA"/>
                </a:solidFill>
                <a:effectLst/>
                <a:latin typeface="Menlo" panose="020B0609030804020204" pitchFamily="49" charset="0"/>
                <a:ea typeface="Times New Roman" panose="02020603050405020304" pitchFamily="18" charset="0"/>
                <a:cs typeface="Times New Roman" panose="02020603050405020304" pitchFamily="18" charset="0"/>
              </a:rPr>
              <a:t>c</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200" kern="0" dirty="0">
                <a:solidFill>
                  <a:srgbClr val="B5CEA8"/>
                </a:solidFill>
                <a:effectLst/>
                <a:latin typeface="Menlo" panose="020B0609030804020204" pitchFamily="49" charset="0"/>
                <a:ea typeface="Times New Roman" panose="02020603050405020304" pitchFamily="18" charset="0"/>
                <a:cs typeface="Times New Roman" panose="02020603050405020304" pitchFamily="18" charset="0"/>
              </a:rPr>
              <a:t>6</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200" kern="0" dirty="0">
                <a:solidFill>
                  <a:srgbClr val="B5CEA8"/>
                </a:solidFill>
                <a:effectLst/>
                <a:latin typeface="Menlo" panose="020B0609030804020204" pitchFamily="49" charset="0"/>
                <a:ea typeface="Times New Roman" panose="02020603050405020304" pitchFamily="18" charset="0"/>
                <a:cs typeface="Times New Roman" panose="02020603050405020304" pitchFamily="18" charset="0"/>
              </a:rPr>
              <a:t>7</a:t>
            </a: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endParaRPr lang="en-FR"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2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endParaRPr lang="en-FR"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A39F2B00-034E-F239-92B6-4DDD45FB4BAA}"/>
              </a:ext>
            </a:extLst>
          </p:cNvPr>
          <p:cNvSpPr txBox="1"/>
          <p:nvPr/>
        </p:nvSpPr>
        <p:spPr>
          <a:xfrm>
            <a:off x="6521115" y="6094910"/>
            <a:ext cx="5502443" cy="246221"/>
          </a:xfrm>
          <a:prstGeom prst="rect">
            <a:avLst/>
          </a:prstGeom>
          <a:noFill/>
          <a:ln>
            <a:solidFill>
              <a:srgbClr val="7E7979"/>
            </a:solidFill>
          </a:ln>
        </p:spPr>
        <p:txBody>
          <a:bodyPr wrap="square">
            <a:spAutoFit/>
          </a:bodyPr>
          <a:lstStyle/>
          <a:p>
            <a:pPr algn="ctr"/>
            <a:r>
              <a:rPr lang="en-GB" sz="1000" dirty="0">
                <a:solidFill>
                  <a:schemeClr val="bg2">
                    <a:lumMod val="50000"/>
                  </a:schemeClr>
                </a:solidFill>
                <a:latin typeface="Helvetica" pitchFamily="2" charset="0"/>
              </a:rPr>
              <a:t>Example of a unit testing</a:t>
            </a:r>
          </a:p>
        </p:txBody>
      </p:sp>
      <p:sp>
        <p:nvSpPr>
          <p:cNvPr id="13" name="TextBox 12">
            <a:extLst>
              <a:ext uri="{FF2B5EF4-FFF2-40B4-BE49-F238E27FC236}">
                <a16:creationId xmlns:a16="http://schemas.microsoft.com/office/drawing/2014/main" id="{B7356A29-1A20-A6EC-B796-B62F9C0A2F2C}"/>
              </a:ext>
            </a:extLst>
          </p:cNvPr>
          <p:cNvSpPr txBox="1"/>
          <p:nvPr/>
        </p:nvSpPr>
        <p:spPr>
          <a:xfrm>
            <a:off x="520597" y="3425744"/>
            <a:ext cx="5502442" cy="2554545"/>
          </a:xfrm>
          <a:prstGeom prst="rect">
            <a:avLst/>
          </a:prstGeom>
          <a:noFill/>
        </p:spPr>
        <p:txBody>
          <a:bodyPr wrap="square">
            <a:spAutoFit/>
          </a:bodyPr>
          <a:lstStyle/>
          <a:p>
            <a:r>
              <a:rPr lang="en-GB" sz="1600" dirty="0"/>
              <a:t>How it works? </a:t>
            </a:r>
          </a:p>
          <a:p>
            <a:pPr marL="742950" lvl="1" indent="-285750">
              <a:buFont typeface="Arial" panose="020B0604020202020204" pitchFamily="34" charset="0"/>
              <a:buChar char="•"/>
            </a:pPr>
            <a:r>
              <a:rPr lang="en-GB" sz="1600" dirty="0"/>
              <a:t>You create functions to quickly in/validate expected behaviours</a:t>
            </a:r>
          </a:p>
          <a:p>
            <a:pPr marL="742950" lvl="1" indent="-285750">
              <a:buFont typeface="Arial" panose="020B0604020202020204" pitchFamily="34" charset="0"/>
              <a:buChar char="•"/>
            </a:pPr>
            <a:r>
              <a:rPr lang="en-GB" sz="1600" dirty="0"/>
              <a:t>When developing, you automatically detect bugs and breaking changes by running existing tests</a:t>
            </a:r>
          </a:p>
          <a:p>
            <a:pPr marL="742950" lvl="1" indent="-285750">
              <a:buFont typeface="Arial" panose="020B0604020202020204" pitchFamily="34" charset="0"/>
              <a:buChar char="•"/>
            </a:pPr>
            <a:endParaRPr lang="en-GB" sz="1600" dirty="0"/>
          </a:p>
          <a:p>
            <a:r>
              <a:rPr lang="en-GB" sz="1600" dirty="0"/>
              <a:t>Why? </a:t>
            </a:r>
          </a:p>
          <a:p>
            <a:pPr marL="742950" lvl="1" indent="-285750">
              <a:buFont typeface="Arial" panose="020B0604020202020204" pitchFamily="34" charset="0"/>
              <a:buChar char="•"/>
            </a:pPr>
            <a:r>
              <a:rPr lang="en-GB" sz="1600" dirty="0"/>
              <a:t>Create robust code (for future you, or for collaborations)</a:t>
            </a:r>
          </a:p>
          <a:p>
            <a:pPr marL="742950" lvl="1" indent="-285750">
              <a:buFont typeface="Arial" panose="020B0604020202020204" pitchFamily="34" charset="0"/>
              <a:buChar char="•"/>
            </a:pPr>
            <a:r>
              <a:rPr lang="en-GB" sz="1600" dirty="0"/>
              <a:t>Modify functions without testing edge cases manually</a:t>
            </a:r>
          </a:p>
        </p:txBody>
      </p:sp>
    </p:spTree>
    <p:extLst>
      <p:ext uri="{BB962C8B-B14F-4D97-AF65-F5344CB8AC3E}">
        <p14:creationId xmlns:p14="http://schemas.microsoft.com/office/powerpoint/2010/main" val="956177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875DE-34E1-20BC-5E0C-7E29EDC0C8AC}"/>
              </a:ext>
            </a:extLst>
          </p:cNvPr>
          <p:cNvSpPr>
            <a:spLocks noGrp="1"/>
          </p:cNvSpPr>
          <p:nvPr>
            <p:ph type="title"/>
          </p:nvPr>
        </p:nvSpPr>
        <p:spPr/>
        <p:txBody>
          <a:bodyPr/>
          <a:lstStyle/>
          <a:p>
            <a:r>
              <a:rPr lang="en-GB" dirty="0"/>
              <a:t>Conclusion, limitations and perspectives</a:t>
            </a:r>
          </a:p>
        </p:txBody>
      </p:sp>
      <p:sp>
        <p:nvSpPr>
          <p:cNvPr id="3" name="Content Placeholder 2">
            <a:extLst>
              <a:ext uri="{FF2B5EF4-FFF2-40B4-BE49-F238E27FC236}">
                <a16:creationId xmlns:a16="http://schemas.microsoft.com/office/drawing/2014/main" id="{BCA1C645-799F-16EC-223B-8684E013A0F6}"/>
              </a:ext>
            </a:extLst>
          </p:cNvPr>
          <p:cNvSpPr>
            <a:spLocks noGrp="1"/>
          </p:cNvSpPr>
          <p:nvPr>
            <p:ph idx="1"/>
          </p:nvPr>
        </p:nvSpPr>
        <p:spPr>
          <a:xfrm>
            <a:off x="438150" y="1507178"/>
            <a:ext cx="5342164" cy="2150421"/>
          </a:xfrm>
        </p:spPr>
        <p:txBody>
          <a:bodyPr>
            <a:normAutofit/>
          </a:bodyPr>
          <a:lstStyle/>
          <a:p>
            <a:pPr marL="0" indent="0">
              <a:buNone/>
            </a:pPr>
            <a:r>
              <a:rPr lang="en-GB" sz="2000" b="1" dirty="0">
                <a:latin typeface="Helvetica" pitchFamily="2" charset="0"/>
              </a:rPr>
              <a:t>CONCLUSION:</a:t>
            </a:r>
          </a:p>
          <a:p>
            <a:r>
              <a:rPr lang="en-GB" sz="2000" dirty="0">
                <a:latin typeface="Helvetica" pitchFamily="2" charset="0"/>
              </a:rPr>
              <a:t>Available internally at: </a:t>
            </a:r>
            <a:r>
              <a:rPr lang="en-GB" sz="2000" dirty="0">
                <a:latin typeface="Helvetica" pitchFamily="2" charset="0"/>
                <a:hlinkClick r:id="rId2"/>
              </a:rPr>
              <a:t>https://metzger-chambon.igbmc.science/SingleCellViz/</a:t>
            </a:r>
            <a:endParaRPr lang="en-GB" sz="2000" dirty="0">
              <a:latin typeface="Helvetica" pitchFamily="2" charset="0"/>
            </a:endParaRPr>
          </a:p>
          <a:p>
            <a:r>
              <a:rPr lang="en-GB" sz="2000" dirty="0">
                <a:latin typeface="Helvetica" pitchFamily="2" charset="0"/>
              </a:rPr>
              <a:t>Quickly download, visualize, explore and highlight results of publicated dataset</a:t>
            </a:r>
          </a:p>
          <a:p>
            <a:endParaRPr lang="en-GB" sz="2000" dirty="0">
              <a:latin typeface="Helvetica" pitchFamily="2" charset="0"/>
            </a:endParaRPr>
          </a:p>
          <a:p>
            <a:endParaRPr lang="en-GB" sz="2000" dirty="0">
              <a:latin typeface="Helvetica" pitchFamily="2" charset="0"/>
            </a:endParaRPr>
          </a:p>
        </p:txBody>
      </p:sp>
      <p:sp>
        <p:nvSpPr>
          <p:cNvPr id="4" name="Date Placeholder 3">
            <a:extLst>
              <a:ext uri="{FF2B5EF4-FFF2-40B4-BE49-F238E27FC236}">
                <a16:creationId xmlns:a16="http://schemas.microsoft.com/office/drawing/2014/main" id="{F48647EF-21EC-D915-B48F-B2C728CBF1E4}"/>
              </a:ext>
            </a:extLst>
          </p:cNvPr>
          <p:cNvSpPr>
            <a:spLocks noGrp="1"/>
          </p:cNvSpPr>
          <p:nvPr>
            <p:ph type="dt" sz="half" idx="10"/>
          </p:nvPr>
        </p:nvSpPr>
        <p:spPr/>
        <p:txBody>
          <a:bodyPr/>
          <a:lstStyle/>
          <a:p>
            <a:r>
              <a:rPr lang="fr-FR"/>
              <a:t>17/05/2024</a:t>
            </a:r>
            <a:endParaRPr lang="en-FR" dirty="0"/>
          </a:p>
        </p:txBody>
      </p:sp>
      <p:sp>
        <p:nvSpPr>
          <p:cNvPr id="5" name="Footer Placeholder 4">
            <a:extLst>
              <a:ext uri="{FF2B5EF4-FFF2-40B4-BE49-F238E27FC236}">
                <a16:creationId xmlns:a16="http://schemas.microsoft.com/office/drawing/2014/main" id="{31CDF4B6-4988-C1BD-B31A-AD0D31319BCE}"/>
              </a:ext>
            </a:extLst>
          </p:cNvPr>
          <p:cNvSpPr>
            <a:spLocks noGrp="1"/>
          </p:cNvSpPr>
          <p:nvPr>
            <p:ph type="ftr" sz="quarter" idx="11"/>
          </p:nvPr>
        </p:nvSpPr>
        <p:spPr/>
        <p:txBody>
          <a:bodyPr/>
          <a:lstStyle/>
          <a:p>
            <a:r>
              <a:rPr lang="en-FR"/>
              <a:t>Presentation SingleCellViz</a:t>
            </a:r>
            <a:endParaRPr lang="en-FR" dirty="0"/>
          </a:p>
        </p:txBody>
      </p:sp>
      <p:sp>
        <p:nvSpPr>
          <p:cNvPr id="6" name="Slide Number Placeholder 5">
            <a:extLst>
              <a:ext uri="{FF2B5EF4-FFF2-40B4-BE49-F238E27FC236}">
                <a16:creationId xmlns:a16="http://schemas.microsoft.com/office/drawing/2014/main" id="{2DFD5934-F7BC-DBDE-B7AC-A1CC3241D3E7}"/>
              </a:ext>
            </a:extLst>
          </p:cNvPr>
          <p:cNvSpPr>
            <a:spLocks noGrp="1"/>
          </p:cNvSpPr>
          <p:nvPr>
            <p:ph type="sldNum" sz="quarter" idx="12"/>
          </p:nvPr>
        </p:nvSpPr>
        <p:spPr/>
        <p:txBody>
          <a:bodyPr/>
          <a:lstStyle/>
          <a:p>
            <a:fld id="{71B5D23A-62B8-2E4D-90CE-A426B7F33AA8}" type="slidenum">
              <a:rPr lang="en-FR" smtClean="0"/>
              <a:pPr/>
              <a:t>24</a:t>
            </a:fld>
            <a:endParaRPr lang="en-FR" dirty="0"/>
          </a:p>
        </p:txBody>
      </p:sp>
      <p:sp>
        <p:nvSpPr>
          <p:cNvPr id="7" name="Content Placeholder 2">
            <a:extLst>
              <a:ext uri="{FF2B5EF4-FFF2-40B4-BE49-F238E27FC236}">
                <a16:creationId xmlns:a16="http://schemas.microsoft.com/office/drawing/2014/main" id="{D6E6FCAE-E6D5-C862-353A-00258E2A4FD1}"/>
              </a:ext>
            </a:extLst>
          </p:cNvPr>
          <p:cNvSpPr txBox="1">
            <a:spLocks/>
          </p:cNvSpPr>
          <p:nvPr/>
        </p:nvSpPr>
        <p:spPr>
          <a:xfrm>
            <a:off x="6672945" y="1537839"/>
            <a:ext cx="5080907" cy="21563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Helvetica Light" panose="020B04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Helvetica Light" panose="020B04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Helvetica Light" panose="020B04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Light" panose="020B04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Light" panose="020B04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b="1" dirty="0">
                <a:latin typeface="Helvetica" pitchFamily="2" charset="0"/>
              </a:rPr>
              <a:t>LIMITATIONS:</a:t>
            </a:r>
          </a:p>
          <a:p>
            <a:r>
              <a:rPr lang="en-GB" sz="2000" dirty="0">
                <a:latin typeface="Helvetica" pitchFamily="2" charset="0"/>
              </a:rPr>
              <a:t>Limited simultaneous users (RAM and CPU)</a:t>
            </a:r>
          </a:p>
          <a:p>
            <a:r>
              <a:rPr lang="en-GB" sz="2000" dirty="0">
                <a:latin typeface="Helvetica" pitchFamily="2" charset="0"/>
              </a:rPr>
              <a:t>Limited number of datasets to explore (hard storage) </a:t>
            </a:r>
          </a:p>
          <a:p>
            <a:r>
              <a:rPr lang="en-GB" sz="2000" dirty="0">
                <a:latin typeface="Helvetica" pitchFamily="2" charset="0"/>
              </a:rPr>
              <a:t>Not an analysis tool! </a:t>
            </a:r>
          </a:p>
          <a:p>
            <a:endParaRPr lang="en-GB" sz="2000" dirty="0">
              <a:latin typeface="Helvetica" pitchFamily="2" charset="0"/>
            </a:endParaRPr>
          </a:p>
          <a:p>
            <a:endParaRPr lang="en-GB" sz="2000" dirty="0">
              <a:latin typeface="Helvetica" pitchFamily="2" charset="0"/>
            </a:endParaRPr>
          </a:p>
        </p:txBody>
      </p:sp>
      <p:sp>
        <p:nvSpPr>
          <p:cNvPr id="8" name="Content Placeholder 2">
            <a:extLst>
              <a:ext uri="{FF2B5EF4-FFF2-40B4-BE49-F238E27FC236}">
                <a16:creationId xmlns:a16="http://schemas.microsoft.com/office/drawing/2014/main" id="{0C158414-3CF4-5AAF-5F32-49320A78AB57}"/>
              </a:ext>
            </a:extLst>
          </p:cNvPr>
          <p:cNvSpPr txBox="1">
            <a:spLocks/>
          </p:cNvSpPr>
          <p:nvPr/>
        </p:nvSpPr>
        <p:spPr>
          <a:xfrm>
            <a:off x="438150" y="4253849"/>
            <a:ext cx="7870963" cy="18530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Helvetica Light" panose="020B04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Helvetica Light" panose="020B04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Helvetica Light" panose="020B04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Light" panose="020B04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Light" panose="020B04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b="1" dirty="0">
                <a:latin typeface="Helvetica" pitchFamily="2" charset="0"/>
              </a:rPr>
              <a:t>PERSPECTIVES:</a:t>
            </a:r>
          </a:p>
          <a:p>
            <a:r>
              <a:rPr lang="en-GB" sz="2000" dirty="0">
                <a:latin typeface="Helvetica" pitchFamily="2" charset="0"/>
              </a:rPr>
              <a:t>Write documentation for app and server usage</a:t>
            </a:r>
          </a:p>
          <a:p>
            <a:r>
              <a:rPr lang="en-GB" sz="2000" dirty="0">
                <a:latin typeface="Helvetica" pitchFamily="2" charset="0"/>
              </a:rPr>
              <a:t>Deploy externally (after internal beta-testing)</a:t>
            </a:r>
          </a:p>
          <a:p>
            <a:r>
              <a:rPr lang="en-GB" sz="2000" dirty="0">
                <a:latin typeface="Helvetica" pitchFamily="2" charset="0"/>
              </a:rPr>
              <a:t>Add (publicated?) datasets</a:t>
            </a:r>
          </a:p>
          <a:p>
            <a:pPr marL="0" indent="0">
              <a:buNone/>
            </a:pPr>
            <a:endParaRPr lang="en-GB" sz="2000" dirty="0">
              <a:latin typeface="Helvetica" pitchFamily="2" charset="0"/>
            </a:endParaRPr>
          </a:p>
          <a:p>
            <a:endParaRPr lang="en-GB" sz="2000" dirty="0">
              <a:latin typeface="Helvetica" pitchFamily="2" charset="0"/>
            </a:endParaRPr>
          </a:p>
        </p:txBody>
      </p:sp>
    </p:spTree>
    <p:extLst>
      <p:ext uri="{BB962C8B-B14F-4D97-AF65-F5344CB8AC3E}">
        <p14:creationId xmlns:p14="http://schemas.microsoft.com/office/powerpoint/2010/main" val="5753848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925A2-704E-94D4-5D5C-B0004EA4E5D8}"/>
              </a:ext>
            </a:extLst>
          </p:cNvPr>
          <p:cNvSpPr>
            <a:spLocks noGrp="1"/>
          </p:cNvSpPr>
          <p:nvPr>
            <p:ph type="ctrTitle"/>
          </p:nvPr>
        </p:nvSpPr>
        <p:spPr/>
        <p:txBody>
          <a:bodyPr>
            <a:normAutofit/>
          </a:bodyPr>
          <a:lstStyle/>
          <a:p>
            <a:r>
              <a:rPr lang="en-GB" sz="6000" dirty="0"/>
              <a:t>Thank you </a:t>
            </a:r>
            <a:r>
              <a:rPr lang="en-GB" sz="6000" dirty="0">
                <a:sym typeface="Wingdings" pitchFamily="2" charset="2"/>
              </a:rPr>
              <a:t></a:t>
            </a:r>
            <a:endParaRPr lang="en-FR" sz="6000" dirty="0"/>
          </a:p>
        </p:txBody>
      </p:sp>
    </p:spTree>
    <p:extLst>
      <p:ext uri="{BB962C8B-B14F-4D97-AF65-F5344CB8AC3E}">
        <p14:creationId xmlns:p14="http://schemas.microsoft.com/office/powerpoint/2010/main" val="20126338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875DE-34E1-20BC-5E0C-7E29EDC0C8AC}"/>
              </a:ext>
            </a:extLst>
          </p:cNvPr>
          <p:cNvSpPr>
            <a:spLocks noGrp="1"/>
          </p:cNvSpPr>
          <p:nvPr>
            <p:ph type="title"/>
          </p:nvPr>
        </p:nvSpPr>
        <p:spPr/>
        <p:txBody>
          <a:bodyPr/>
          <a:lstStyle/>
          <a:p>
            <a:r>
              <a:rPr lang="en-GB" dirty="0" err="1"/>
              <a:t>Suppl</a:t>
            </a:r>
            <a:r>
              <a:rPr lang="en-GB" dirty="0"/>
              <a:t>: golem</a:t>
            </a:r>
          </a:p>
        </p:txBody>
      </p:sp>
      <p:sp>
        <p:nvSpPr>
          <p:cNvPr id="4" name="Date Placeholder 3">
            <a:extLst>
              <a:ext uri="{FF2B5EF4-FFF2-40B4-BE49-F238E27FC236}">
                <a16:creationId xmlns:a16="http://schemas.microsoft.com/office/drawing/2014/main" id="{F48647EF-21EC-D915-B48F-B2C728CBF1E4}"/>
              </a:ext>
            </a:extLst>
          </p:cNvPr>
          <p:cNvSpPr>
            <a:spLocks noGrp="1"/>
          </p:cNvSpPr>
          <p:nvPr>
            <p:ph type="dt" sz="half" idx="10"/>
          </p:nvPr>
        </p:nvSpPr>
        <p:spPr/>
        <p:txBody>
          <a:bodyPr/>
          <a:lstStyle/>
          <a:p>
            <a:r>
              <a:rPr lang="fr-FR"/>
              <a:t>17/05/2024</a:t>
            </a:r>
            <a:endParaRPr lang="en-FR" dirty="0"/>
          </a:p>
        </p:txBody>
      </p:sp>
      <p:sp>
        <p:nvSpPr>
          <p:cNvPr id="5" name="Footer Placeholder 4">
            <a:extLst>
              <a:ext uri="{FF2B5EF4-FFF2-40B4-BE49-F238E27FC236}">
                <a16:creationId xmlns:a16="http://schemas.microsoft.com/office/drawing/2014/main" id="{31CDF4B6-4988-C1BD-B31A-AD0D31319BCE}"/>
              </a:ext>
            </a:extLst>
          </p:cNvPr>
          <p:cNvSpPr>
            <a:spLocks noGrp="1"/>
          </p:cNvSpPr>
          <p:nvPr>
            <p:ph type="ftr" sz="quarter" idx="11"/>
          </p:nvPr>
        </p:nvSpPr>
        <p:spPr/>
        <p:txBody>
          <a:bodyPr/>
          <a:lstStyle/>
          <a:p>
            <a:r>
              <a:rPr lang="en-FR"/>
              <a:t>Presentation SingleCellViz</a:t>
            </a:r>
            <a:endParaRPr lang="en-FR" dirty="0"/>
          </a:p>
        </p:txBody>
      </p:sp>
      <p:sp>
        <p:nvSpPr>
          <p:cNvPr id="6" name="Slide Number Placeholder 5">
            <a:extLst>
              <a:ext uri="{FF2B5EF4-FFF2-40B4-BE49-F238E27FC236}">
                <a16:creationId xmlns:a16="http://schemas.microsoft.com/office/drawing/2014/main" id="{2DFD5934-F7BC-DBDE-B7AC-A1CC3241D3E7}"/>
              </a:ext>
            </a:extLst>
          </p:cNvPr>
          <p:cNvSpPr>
            <a:spLocks noGrp="1"/>
          </p:cNvSpPr>
          <p:nvPr>
            <p:ph type="sldNum" sz="quarter" idx="12"/>
          </p:nvPr>
        </p:nvSpPr>
        <p:spPr/>
        <p:txBody>
          <a:bodyPr/>
          <a:lstStyle/>
          <a:p>
            <a:fld id="{71B5D23A-62B8-2E4D-90CE-A426B7F33AA8}" type="slidenum">
              <a:rPr lang="en-FR" smtClean="0"/>
              <a:pPr/>
              <a:t>26</a:t>
            </a:fld>
            <a:endParaRPr lang="en-FR" dirty="0"/>
          </a:p>
        </p:txBody>
      </p:sp>
      <p:pic>
        <p:nvPicPr>
          <p:cNvPr id="7" name="Picture 6">
            <a:extLst>
              <a:ext uri="{FF2B5EF4-FFF2-40B4-BE49-F238E27FC236}">
                <a16:creationId xmlns:a16="http://schemas.microsoft.com/office/drawing/2014/main" id="{525ECE33-A68A-421E-1786-3D179486B779}"/>
              </a:ext>
            </a:extLst>
          </p:cNvPr>
          <p:cNvPicPr>
            <a:picLocks noChangeAspect="1"/>
          </p:cNvPicPr>
          <p:nvPr/>
        </p:nvPicPr>
        <p:blipFill>
          <a:blip r:embed="rId2"/>
          <a:stretch>
            <a:fillRect/>
          </a:stretch>
        </p:blipFill>
        <p:spPr>
          <a:xfrm>
            <a:off x="8214560" y="1412270"/>
            <a:ext cx="3080740" cy="4646529"/>
          </a:xfrm>
          <a:prstGeom prst="rect">
            <a:avLst/>
          </a:prstGeom>
        </p:spPr>
      </p:pic>
      <p:pic>
        <p:nvPicPr>
          <p:cNvPr id="8" name="Picture 7">
            <a:extLst>
              <a:ext uri="{FF2B5EF4-FFF2-40B4-BE49-F238E27FC236}">
                <a16:creationId xmlns:a16="http://schemas.microsoft.com/office/drawing/2014/main" id="{E8348481-8E7A-C8B6-76D6-B2DD35B060FA}"/>
              </a:ext>
            </a:extLst>
          </p:cNvPr>
          <p:cNvPicPr>
            <a:picLocks noChangeAspect="1"/>
          </p:cNvPicPr>
          <p:nvPr/>
        </p:nvPicPr>
        <p:blipFill>
          <a:blip r:embed="rId3"/>
          <a:stretch>
            <a:fillRect/>
          </a:stretch>
        </p:blipFill>
        <p:spPr>
          <a:xfrm>
            <a:off x="350226" y="1412270"/>
            <a:ext cx="7658100" cy="4495800"/>
          </a:xfrm>
          <a:prstGeom prst="rect">
            <a:avLst/>
          </a:prstGeom>
        </p:spPr>
      </p:pic>
      <p:pic>
        <p:nvPicPr>
          <p:cNvPr id="9" name="Picture 8">
            <a:extLst>
              <a:ext uri="{FF2B5EF4-FFF2-40B4-BE49-F238E27FC236}">
                <a16:creationId xmlns:a16="http://schemas.microsoft.com/office/drawing/2014/main" id="{BA6B2CA4-E205-4D2F-3E40-7B3F6813B5BD}"/>
              </a:ext>
            </a:extLst>
          </p:cNvPr>
          <p:cNvPicPr>
            <a:picLocks noChangeAspect="1"/>
          </p:cNvPicPr>
          <p:nvPr/>
        </p:nvPicPr>
        <p:blipFill>
          <a:blip r:embed="rId4"/>
          <a:stretch>
            <a:fillRect/>
          </a:stretch>
        </p:blipFill>
        <p:spPr>
          <a:xfrm>
            <a:off x="350226" y="4168170"/>
            <a:ext cx="7480300" cy="1739900"/>
          </a:xfrm>
          <a:prstGeom prst="rect">
            <a:avLst/>
          </a:prstGeom>
        </p:spPr>
      </p:pic>
      <p:sp>
        <p:nvSpPr>
          <p:cNvPr id="11" name="TextBox 10">
            <a:extLst>
              <a:ext uri="{FF2B5EF4-FFF2-40B4-BE49-F238E27FC236}">
                <a16:creationId xmlns:a16="http://schemas.microsoft.com/office/drawing/2014/main" id="{E1C8BCE3-32FB-3946-E3F0-43A6CA7468A8}"/>
              </a:ext>
            </a:extLst>
          </p:cNvPr>
          <p:cNvSpPr txBox="1"/>
          <p:nvPr/>
        </p:nvSpPr>
        <p:spPr>
          <a:xfrm>
            <a:off x="2429532" y="2603249"/>
            <a:ext cx="3787941" cy="1200329"/>
          </a:xfrm>
          <a:prstGeom prst="rect">
            <a:avLst/>
          </a:prstGeom>
          <a:noFill/>
        </p:spPr>
        <p:txBody>
          <a:bodyPr wrap="square">
            <a:spAutoFit/>
          </a:bodyPr>
          <a:lstStyle/>
          <a:p>
            <a:r>
              <a:rPr lang="en-GB" dirty="0">
                <a:hlinkClick r:id="rId5"/>
              </a:rPr>
              <a:t>https://engineering-shiny.org/</a:t>
            </a:r>
            <a:endParaRPr lang="en-GB" dirty="0"/>
          </a:p>
          <a:p>
            <a:endParaRPr lang="en-GB" dirty="0"/>
          </a:p>
          <a:p>
            <a:r>
              <a:rPr lang="en-GB" dirty="0">
                <a:hlinkClick r:id="rId6"/>
              </a:rPr>
              <a:t>https://thinkr-open.github.io/golem/</a:t>
            </a:r>
            <a:r>
              <a:rPr lang="en-GB" dirty="0"/>
              <a:t>  </a:t>
            </a:r>
          </a:p>
          <a:p>
            <a:endParaRPr lang="en-GB" dirty="0"/>
          </a:p>
        </p:txBody>
      </p:sp>
    </p:spTree>
    <p:extLst>
      <p:ext uri="{BB962C8B-B14F-4D97-AF65-F5344CB8AC3E}">
        <p14:creationId xmlns:p14="http://schemas.microsoft.com/office/powerpoint/2010/main" val="5088290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875DE-34E1-20BC-5E0C-7E29EDC0C8AC}"/>
              </a:ext>
            </a:extLst>
          </p:cNvPr>
          <p:cNvSpPr>
            <a:spLocks noGrp="1"/>
          </p:cNvSpPr>
          <p:nvPr>
            <p:ph type="title"/>
          </p:nvPr>
        </p:nvSpPr>
        <p:spPr/>
        <p:txBody>
          <a:bodyPr/>
          <a:lstStyle/>
          <a:p>
            <a:r>
              <a:rPr lang="en-GB" dirty="0" err="1"/>
              <a:t>Suppl</a:t>
            </a:r>
            <a:r>
              <a:rPr lang="en-GB" dirty="0"/>
              <a:t>: Shiny best practices</a:t>
            </a:r>
          </a:p>
        </p:txBody>
      </p:sp>
      <p:sp>
        <p:nvSpPr>
          <p:cNvPr id="4" name="Date Placeholder 3">
            <a:extLst>
              <a:ext uri="{FF2B5EF4-FFF2-40B4-BE49-F238E27FC236}">
                <a16:creationId xmlns:a16="http://schemas.microsoft.com/office/drawing/2014/main" id="{F48647EF-21EC-D915-B48F-B2C728CBF1E4}"/>
              </a:ext>
            </a:extLst>
          </p:cNvPr>
          <p:cNvSpPr>
            <a:spLocks noGrp="1"/>
          </p:cNvSpPr>
          <p:nvPr>
            <p:ph type="dt" sz="half" idx="10"/>
          </p:nvPr>
        </p:nvSpPr>
        <p:spPr/>
        <p:txBody>
          <a:bodyPr/>
          <a:lstStyle/>
          <a:p>
            <a:r>
              <a:rPr lang="fr-FR"/>
              <a:t>17/05/2024</a:t>
            </a:r>
            <a:endParaRPr lang="en-FR" dirty="0"/>
          </a:p>
        </p:txBody>
      </p:sp>
      <p:sp>
        <p:nvSpPr>
          <p:cNvPr id="5" name="Footer Placeholder 4">
            <a:extLst>
              <a:ext uri="{FF2B5EF4-FFF2-40B4-BE49-F238E27FC236}">
                <a16:creationId xmlns:a16="http://schemas.microsoft.com/office/drawing/2014/main" id="{31CDF4B6-4988-C1BD-B31A-AD0D31319BCE}"/>
              </a:ext>
            </a:extLst>
          </p:cNvPr>
          <p:cNvSpPr>
            <a:spLocks noGrp="1"/>
          </p:cNvSpPr>
          <p:nvPr>
            <p:ph type="ftr" sz="quarter" idx="11"/>
          </p:nvPr>
        </p:nvSpPr>
        <p:spPr/>
        <p:txBody>
          <a:bodyPr/>
          <a:lstStyle/>
          <a:p>
            <a:r>
              <a:rPr lang="en-FR"/>
              <a:t>Presentation SingleCellViz</a:t>
            </a:r>
            <a:endParaRPr lang="en-FR" dirty="0"/>
          </a:p>
        </p:txBody>
      </p:sp>
      <p:sp>
        <p:nvSpPr>
          <p:cNvPr id="6" name="Slide Number Placeholder 5">
            <a:extLst>
              <a:ext uri="{FF2B5EF4-FFF2-40B4-BE49-F238E27FC236}">
                <a16:creationId xmlns:a16="http://schemas.microsoft.com/office/drawing/2014/main" id="{2DFD5934-F7BC-DBDE-B7AC-A1CC3241D3E7}"/>
              </a:ext>
            </a:extLst>
          </p:cNvPr>
          <p:cNvSpPr>
            <a:spLocks noGrp="1"/>
          </p:cNvSpPr>
          <p:nvPr>
            <p:ph type="sldNum" sz="quarter" idx="12"/>
          </p:nvPr>
        </p:nvSpPr>
        <p:spPr/>
        <p:txBody>
          <a:bodyPr/>
          <a:lstStyle/>
          <a:p>
            <a:fld id="{71B5D23A-62B8-2E4D-90CE-A426B7F33AA8}" type="slidenum">
              <a:rPr lang="en-FR" smtClean="0"/>
              <a:pPr/>
              <a:t>27</a:t>
            </a:fld>
            <a:endParaRPr lang="en-FR" dirty="0"/>
          </a:p>
        </p:txBody>
      </p:sp>
      <p:sp>
        <p:nvSpPr>
          <p:cNvPr id="8" name="TextBox 7">
            <a:extLst>
              <a:ext uri="{FF2B5EF4-FFF2-40B4-BE49-F238E27FC236}">
                <a16:creationId xmlns:a16="http://schemas.microsoft.com/office/drawing/2014/main" id="{1093C434-C0A5-CC65-54B5-E58A15FA207E}"/>
              </a:ext>
            </a:extLst>
          </p:cNvPr>
          <p:cNvSpPr txBox="1"/>
          <p:nvPr/>
        </p:nvSpPr>
        <p:spPr>
          <a:xfrm>
            <a:off x="5624763" y="1295108"/>
            <a:ext cx="3206416" cy="369332"/>
          </a:xfrm>
          <a:prstGeom prst="rect">
            <a:avLst/>
          </a:prstGeom>
          <a:noFill/>
        </p:spPr>
        <p:txBody>
          <a:bodyPr wrap="square">
            <a:spAutoFit/>
          </a:bodyPr>
          <a:lstStyle/>
          <a:p>
            <a:r>
              <a:rPr lang="en-GB" dirty="0">
                <a:hlinkClick r:id="rId2"/>
              </a:rPr>
              <a:t>https://mastering-shiny.org/</a:t>
            </a:r>
            <a:r>
              <a:rPr lang="en-GB" dirty="0"/>
              <a:t> </a:t>
            </a:r>
          </a:p>
        </p:txBody>
      </p:sp>
      <p:pic>
        <p:nvPicPr>
          <p:cNvPr id="9" name="Picture 8">
            <a:extLst>
              <a:ext uri="{FF2B5EF4-FFF2-40B4-BE49-F238E27FC236}">
                <a16:creationId xmlns:a16="http://schemas.microsoft.com/office/drawing/2014/main" id="{940C2995-B6DC-11A4-3908-1F9DF365A37D}"/>
              </a:ext>
            </a:extLst>
          </p:cNvPr>
          <p:cNvPicPr>
            <a:picLocks noChangeAspect="1"/>
          </p:cNvPicPr>
          <p:nvPr/>
        </p:nvPicPr>
        <p:blipFill>
          <a:blip r:embed="rId3"/>
          <a:stretch>
            <a:fillRect/>
          </a:stretch>
        </p:blipFill>
        <p:spPr>
          <a:xfrm>
            <a:off x="197432" y="1295108"/>
            <a:ext cx="5091536" cy="4880852"/>
          </a:xfrm>
          <a:prstGeom prst="rect">
            <a:avLst/>
          </a:prstGeom>
        </p:spPr>
      </p:pic>
    </p:spTree>
    <p:extLst>
      <p:ext uri="{BB962C8B-B14F-4D97-AF65-F5344CB8AC3E}">
        <p14:creationId xmlns:p14="http://schemas.microsoft.com/office/powerpoint/2010/main" val="18180975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875DE-34E1-20BC-5E0C-7E29EDC0C8AC}"/>
              </a:ext>
            </a:extLst>
          </p:cNvPr>
          <p:cNvSpPr>
            <a:spLocks noGrp="1"/>
          </p:cNvSpPr>
          <p:nvPr>
            <p:ph type="title"/>
          </p:nvPr>
        </p:nvSpPr>
        <p:spPr/>
        <p:txBody>
          <a:bodyPr/>
          <a:lstStyle/>
          <a:p>
            <a:r>
              <a:rPr lang="en-GB" dirty="0" err="1"/>
              <a:t>Suppl</a:t>
            </a:r>
            <a:r>
              <a:rPr lang="en-GB" dirty="0"/>
              <a:t>:</a:t>
            </a:r>
          </a:p>
        </p:txBody>
      </p:sp>
      <p:sp>
        <p:nvSpPr>
          <p:cNvPr id="4" name="Date Placeholder 3">
            <a:extLst>
              <a:ext uri="{FF2B5EF4-FFF2-40B4-BE49-F238E27FC236}">
                <a16:creationId xmlns:a16="http://schemas.microsoft.com/office/drawing/2014/main" id="{F48647EF-21EC-D915-B48F-B2C728CBF1E4}"/>
              </a:ext>
            </a:extLst>
          </p:cNvPr>
          <p:cNvSpPr>
            <a:spLocks noGrp="1"/>
          </p:cNvSpPr>
          <p:nvPr>
            <p:ph type="dt" sz="half" idx="10"/>
          </p:nvPr>
        </p:nvSpPr>
        <p:spPr/>
        <p:txBody>
          <a:bodyPr/>
          <a:lstStyle/>
          <a:p>
            <a:r>
              <a:rPr lang="fr-FR"/>
              <a:t>17/05/2024</a:t>
            </a:r>
            <a:endParaRPr lang="en-FR" dirty="0"/>
          </a:p>
        </p:txBody>
      </p:sp>
      <p:sp>
        <p:nvSpPr>
          <p:cNvPr id="5" name="Footer Placeholder 4">
            <a:extLst>
              <a:ext uri="{FF2B5EF4-FFF2-40B4-BE49-F238E27FC236}">
                <a16:creationId xmlns:a16="http://schemas.microsoft.com/office/drawing/2014/main" id="{31CDF4B6-4988-C1BD-B31A-AD0D31319BCE}"/>
              </a:ext>
            </a:extLst>
          </p:cNvPr>
          <p:cNvSpPr>
            <a:spLocks noGrp="1"/>
          </p:cNvSpPr>
          <p:nvPr>
            <p:ph type="ftr" sz="quarter" idx="11"/>
          </p:nvPr>
        </p:nvSpPr>
        <p:spPr/>
        <p:txBody>
          <a:bodyPr/>
          <a:lstStyle/>
          <a:p>
            <a:r>
              <a:rPr lang="en-FR"/>
              <a:t>Presentation SingleCellViz</a:t>
            </a:r>
            <a:endParaRPr lang="en-FR" dirty="0"/>
          </a:p>
        </p:txBody>
      </p:sp>
      <p:sp>
        <p:nvSpPr>
          <p:cNvPr id="6" name="Slide Number Placeholder 5">
            <a:extLst>
              <a:ext uri="{FF2B5EF4-FFF2-40B4-BE49-F238E27FC236}">
                <a16:creationId xmlns:a16="http://schemas.microsoft.com/office/drawing/2014/main" id="{2DFD5934-F7BC-DBDE-B7AC-A1CC3241D3E7}"/>
              </a:ext>
            </a:extLst>
          </p:cNvPr>
          <p:cNvSpPr>
            <a:spLocks noGrp="1"/>
          </p:cNvSpPr>
          <p:nvPr>
            <p:ph type="sldNum" sz="quarter" idx="12"/>
          </p:nvPr>
        </p:nvSpPr>
        <p:spPr/>
        <p:txBody>
          <a:bodyPr/>
          <a:lstStyle/>
          <a:p>
            <a:fld id="{71B5D23A-62B8-2E4D-90CE-A426B7F33AA8}" type="slidenum">
              <a:rPr lang="en-FR" smtClean="0"/>
              <a:pPr/>
              <a:t>28</a:t>
            </a:fld>
            <a:endParaRPr lang="en-FR" dirty="0"/>
          </a:p>
        </p:txBody>
      </p:sp>
    </p:spTree>
    <p:extLst>
      <p:ext uri="{BB962C8B-B14F-4D97-AF65-F5344CB8AC3E}">
        <p14:creationId xmlns:p14="http://schemas.microsoft.com/office/powerpoint/2010/main" val="2520790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38AE9-8E69-ED98-E364-6A1EA7F8AAE3}"/>
              </a:ext>
            </a:extLst>
          </p:cNvPr>
          <p:cNvSpPr>
            <a:spLocks noGrp="1"/>
          </p:cNvSpPr>
          <p:nvPr>
            <p:ph type="title"/>
          </p:nvPr>
        </p:nvSpPr>
        <p:spPr/>
        <p:txBody>
          <a:bodyPr/>
          <a:lstStyle/>
          <a:p>
            <a:r>
              <a:rPr lang="en-GB" dirty="0"/>
              <a:t>Online single cell visualizer/explorer</a:t>
            </a:r>
          </a:p>
        </p:txBody>
      </p:sp>
      <p:sp>
        <p:nvSpPr>
          <p:cNvPr id="4" name="Date Placeholder 3">
            <a:extLst>
              <a:ext uri="{FF2B5EF4-FFF2-40B4-BE49-F238E27FC236}">
                <a16:creationId xmlns:a16="http://schemas.microsoft.com/office/drawing/2014/main" id="{76CF3976-2A14-D46B-660B-F5C5FF01D043}"/>
              </a:ext>
            </a:extLst>
          </p:cNvPr>
          <p:cNvSpPr>
            <a:spLocks noGrp="1"/>
          </p:cNvSpPr>
          <p:nvPr>
            <p:ph type="dt" sz="half" idx="10"/>
          </p:nvPr>
        </p:nvSpPr>
        <p:spPr/>
        <p:txBody>
          <a:bodyPr/>
          <a:lstStyle/>
          <a:p>
            <a:r>
              <a:rPr lang="fr-FR"/>
              <a:t>17/05/2024</a:t>
            </a:r>
            <a:endParaRPr lang="en-FR" dirty="0"/>
          </a:p>
        </p:txBody>
      </p:sp>
      <p:sp>
        <p:nvSpPr>
          <p:cNvPr id="5" name="Footer Placeholder 4">
            <a:extLst>
              <a:ext uri="{FF2B5EF4-FFF2-40B4-BE49-F238E27FC236}">
                <a16:creationId xmlns:a16="http://schemas.microsoft.com/office/drawing/2014/main" id="{B50829E7-26EA-57E7-E3B5-0BDBCB442518}"/>
              </a:ext>
            </a:extLst>
          </p:cNvPr>
          <p:cNvSpPr>
            <a:spLocks noGrp="1"/>
          </p:cNvSpPr>
          <p:nvPr>
            <p:ph type="ftr" sz="quarter" idx="11"/>
          </p:nvPr>
        </p:nvSpPr>
        <p:spPr/>
        <p:txBody>
          <a:bodyPr/>
          <a:lstStyle/>
          <a:p>
            <a:r>
              <a:rPr lang="en-FR"/>
              <a:t>Presentation SingleCellViz</a:t>
            </a:r>
            <a:endParaRPr lang="en-FR" dirty="0"/>
          </a:p>
        </p:txBody>
      </p:sp>
      <p:sp>
        <p:nvSpPr>
          <p:cNvPr id="6" name="Slide Number Placeholder 5">
            <a:extLst>
              <a:ext uri="{FF2B5EF4-FFF2-40B4-BE49-F238E27FC236}">
                <a16:creationId xmlns:a16="http://schemas.microsoft.com/office/drawing/2014/main" id="{FEE47465-FF20-13DE-D190-04E15F94B36C}"/>
              </a:ext>
            </a:extLst>
          </p:cNvPr>
          <p:cNvSpPr>
            <a:spLocks noGrp="1"/>
          </p:cNvSpPr>
          <p:nvPr>
            <p:ph type="sldNum" sz="quarter" idx="12"/>
          </p:nvPr>
        </p:nvSpPr>
        <p:spPr/>
        <p:txBody>
          <a:bodyPr/>
          <a:lstStyle/>
          <a:p>
            <a:fld id="{71B5D23A-62B8-2E4D-90CE-A426B7F33AA8}" type="slidenum">
              <a:rPr lang="en-FR" smtClean="0"/>
              <a:pPr/>
              <a:t>3</a:t>
            </a:fld>
            <a:endParaRPr lang="en-FR" dirty="0"/>
          </a:p>
        </p:txBody>
      </p:sp>
      <p:sp>
        <p:nvSpPr>
          <p:cNvPr id="8" name="TextBox 7">
            <a:extLst>
              <a:ext uri="{FF2B5EF4-FFF2-40B4-BE49-F238E27FC236}">
                <a16:creationId xmlns:a16="http://schemas.microsoft.com/office/drawing/2014/main" id="{3A9C8C47-9E06-336D-9B66-E07EDB7CE020}"/>
              </a:ext>
            </a:extLst>
          </p:cNvPr>
          <p:cNvSpPr txBox="1"/>
          <p:nvPr/>
        </p:nvSpPr>
        <p:spPr>
          <a:xfrm>
            <a:off x="3715916" y="5292547"/>
            <a:ext cx="5385960" cy="1077218"/>
          </a:xfrm>
          <a:prstGeom prst="rect">
            <a:avLst/>
          </a:prstGeom>
          <a:noFill/>
        </p:spPr>
        <p:txBody>
          <a:bodyPr wrap="square" rtlCol="0">
            <a:spAutoFit/>
          </a:bodyPr>
          <a:lstStyle/>
          <a:p>
            <a:r>
              <a:rPr lang="en-GB" sz="1600" dirty="0">
                <a:latin typeface="Helvetica" pitchFamily="2" charset="0"/>
              </a:rPr>
              <a:t>Explorer with super nice features, but:</a:t>
            </a:r>
          </a:p>
          <a:p>
            <a:pPr marL="285750" indent="-285750">
              <a:buFont typeface="Arial" panose="020B0604020202020204" pitchFamily="34" charset="0"/>
              <a:buChar char="•"/>
            </a:pPr>
            <a:r>
              <a:rPr lang="en-GB" sz="1600" dirty="0">
                <a:latin typeface="Helvetica" pitchFamily="2" charset="0"/>
              </a:rPr>
              <a:t>we don’t have the full hand on the site</a:t>
            </a:r>
          </a:p>
          <a:p>
            <a:pPr marL="285750" indent="-285750">
              <a:buFont typeface="Arial" panose="020B0604020202020204" pitchFamily="34" charset="0"/>
              <a:buChar char="•"/>
            </a:pPr>
            <a:r>
              <a:rPr lang="en-GB" sz="1600" dirty="0">
                <a:latin typeface="Helvetica" pitchFamily="2" charset="0"/>
              </a:rPr>
              <a:t>you are not guided through the results of the study</a:t>
            </a:r>
          </a:p>
          <a:p>
            <a:pPr marL="285750" indent="-285750">
              <a:buFont typeface="Arial" panose="020B0604020202020204" pitchFamily="34" charset="0"/>
              <a:buChar char="•"/>
            </a:pPr>
            <a:r>
              <a:rPr lang="en-GB" sz="1600" dirty="0">
                <a:latin typeface="Helvetica" pitchFamily="2" charset="0"/>
              </a:rPr>
              <a:t>we wanted to highlight the lab’s studies</a:t>
            </a:r>
          </a:p>
        </p:txBody>
      </p:sp>
      <p:pic>
        <p:nvPicPr>
          <p:cNvPr id="15" name="Picture 14">
            <a:extLst>
              <a:ext uri="{FF2B5EF4-FFF2-40B4-BE49-F238E27FC236}">
                <a16:creationId xmlns:a16="http://schemas.microsoft.com/office/drawing/2014/main" id="{FC0248ED-9031-4AF2-733F-3BE01FA1E8DA}"/>
              </a:ext>
            </a:extLst>
          </p:cNvPr>
          <p:cNvPicPr>
            <a:picLocks noChangeAspect="1"/>
          </p:cNvPicPr>
          <p:nvPr/>
        </p:nvPicPr>
        <p:blipFill>
          <a:blip r:embed="rId3"/>
          <a:stretch>
            <a:fillRect/>
          </a:stretch>
        </p:blipFill>
        <p:spPr>
          <a:xfrm>
            <a:off x="4654152" y="1067410"/>
            <a:ext cx="3563052" cy="1084407"/>
          </a:xfrm>
          <a:prstGeom prst="rect">
            <a:avLst/>
          </a:prstGeom>
        </p:spPr>
      </p:pic>
      <p:pic>
        <p:nvPicPr>
          <p:cNvPr id="16" name="Picture 15">
            <a:extLst>
              <a:ext uri="{FF2B5EF4-FFF2-40B4-BE49-F238E27FC236}">
                <a16:creationId xmlns:a16="http://schemas.microsoft.com/office/drawing/2014/main" id="{EB8F7FBE-4DA7-F6A1-9CE4-85F782EAC03E}"/>
              </a:ext>
            </a:extLst>
          </p:cNvPr>
          <p:cNvPicPr>
            <a:picLocks noChangeAspect="1"/>
          </p:cNvPicPr>
          <p:nvPr/>
        </p:nvPicPr>
        <p:blipFill>
          <a:blip r:embed="rId4"/>
          <a:stretch>
            <a:fillRect/>
          </a:stretch>
        </p:blipFill>
        <p:spPr>
          <a:xfrm>
            <a:off x="106106" y="1067410"/>
            <a:ext cx="4245500" cy="978195"/>
          </a:xfrm>
          <a:prstGeom prst="rect">
            <a:avLst/>
          </a:prstGeom>
        </p:spPr>
      </p:pic>
      <p:pic>
        <p:nvPicPr>
          <p:cNvPr id="17" name="Picture 16">
            <a:extLst>
              <a:ext uri="{FF2B5EF4-FFF2-40B4-BE49-F238E27FC236}">
                <a16:creationId xmlns:a16="http://schemas.microsoft.com/office/drawing/2014/main" id="{67228884-BCDF-09A8-B505-6EF7AFF257D8}"/>
              </a:ext>
            </a:extLst>
          </p:cNvPr>
          <p:cNvPicPr>
            <a:picLocks noChangeAspect="1"/>
          </p:cNvPicPr>
          <p:nvPr/>
        </p:nvPicPr>
        <p:blipFill rotWithShape="1">
          <a:blip r:embed="rId5"/>
          <a:srcRect t="-1" r="7467" b="-4505"/>
          <a:stretch/>
        </p:blipFill>
        <p:spPr>
          <a:xfrm>
            <a:off x="8606997" y="1122014"/>
            <a:ext cx="3334215" cy="868986"/>
          </a:xfrm>
          <a:prstGeom prst="rect">
            <a:avLst/>
          </a:prstGeom>
        </p:spPr>
      </p:pic>
      <p:sp>
        <p:nvSpPr>
          <p:cNvPr id="19" name="TextBox 18">
            <a:extLst>
              <a:ext uri="{FF2B5EF4-FFF2-40B4-BE49-F238E27FC236}">
                <a16:creationId xmlns:a16="http://schemas.microsoft.com/office/drawing/2014/main" id="{1AAA21A1-70EE-3A9C-3B1D-609E587EB0B5}"/>
              </a:ext>
            </a:extLst>
          </p:cNvPr>
          <p:cNvSpPr txBox="1"/>
          <p:nvPr/>
        </p:nvSpPr>
        <p:spPr>
          <a:xfrm>
            <a:off x="18348" y="4548513"/>
            <a:ext cx="4747181" cy="523220"/>
          </a:xfrm>
          <a:prstGeom prst="rect">
            <a:avLst/>
          </a:prstGeom>
          <a:noFill/>
        </p:spPr>
        <p:txBody>
          <a:bodyPr wrap="square">
            <a:spAutoFit/>
          </a:bodyPr>
          <a:lstStyle/>
          <a:p>
            <a:pPr algn="ctr"/>
            <a:r>
              <a:rPr lang="en-GB" sz="1400" dirty="0">
                <a:latin typeface="Helvetica" pitchFamily="2" charset="0"/>
              </a:rPr>
              <a:t>All data are re-analysed using their methods </a:t>
            </a:r>
          </a:p>
          <a:p>
            <a:pPr algn="ctr"/>
            <a:r>
              <a:rPr lang="en-GB" sz="1400" dirty="0">
                <a:latin typeface="Helvetica" pitchFamily="2" charset="0"/>
                <a:sym typeface="Wingdings" pitchFamily="2" charset="2"/>
              </a:rPr>
              <a:t> won’t be the exact same results as the published study</a:t>
            </a:r>
            <a:endParaRPr lang="en-GB" sz="1400" dirty="0">
              <a:latin typeface="Helvetica" pitchFamily="2" charset="0"/>
            </a:endParaRPr>
          </a:p>
        </p:txBody>
      </p:sp>
      <p:sp>
        <p:nvSpPr>
          <p:cNvPr id="20" name="TextBox 19">
            <a:extLst>
              <a:ext uri="{FF2B5EF4-FFF2-40B4-BE49-F238E27FC236}">
                <a16:creationId xmlns:a16="http://schemas.microsoft.com/office/drawing/2014/main" id="{D9F5C7BC-6F97-1314-46F9-329870A18DC8}"/>
              </a:ext>
            </a:extLst>
          </p:cNvPr>
          <p:cNvSpPr txBox="1"/>
          <p:nvPr/>
        </p:nvSpPr>
        <p:spPr>
          <a:xfrm>
            <a:off x="8529022" y="1922494"/>
            <a:ext cx="3334215" cy="246221"/>
          </a:xfrm>
          <a:prstGeom prst="rect">
            <a:avLst/>
          </a:prstGeom>
          <a:noFill/>
        </p:spPr>
        <p:txBody>
          <a:bodyPr wrap="square">
            <a:spAutoFit/>
          </a:bodyPr>
          <a:lstStyle/>
          <a:p>
            <a:r>
              <a:rPr lang="en-GB" sz="1000" dirty="0">
                <a:hlinkClick r:id="rId6"/>
              </a:rPr>
              <a:t>https://cellxgene.cziscience.com/</a:t>
            </a:r>
            <a:r>
              <a:rPr lang="en-GB" sz="1000" dirty="0"/>
              <a:t> </a:t>
            </a:r>
          </a:p>
        </p:txBody>
      </p:sp>
      <p:sp>
        <p:nvSpPr>
          <p:cNvPr id="21" name="TextBox 20">
            <a:extLst>
              <a:ext uri="{FF2B5EF4-FFF2-40B4-BE49-F238E27FC236}">
                <a16:creationId xmlns:a16="http://schemas.microsoft.com/office/drawing/2014/main" id="{ED2FB087-9DD3-4FC1-8715-730C9A6C9FF6}"/>
              </a:ext>
            </a:extLst>
          </p:cNvPr>
          <p:cNvSpPr txBox="1"/>
          <p:nvPr/>
        </p:nvSpPr>
        <p:spPr>
          <a:xfrm>
            <a:off x="4765529" y="4544696"/>
            <a:ext cx="3372126" cy="523220"/>
          </a:xfrm>
          <a:prstGeom prst="rect">
            <a:avLst/>
          </a:prstGeom>
          <a:noFill/>
        </p:spPr>
        <p:txBody>
          <a:bodyPr wrap="square">
            <a:spAutoFit/>
          </a:bodyPr>
          <a:lstStyle/>
          <a:p>
            <a:pPr algn="ctr"/>
            <a:r>
              <a:rPr lang="en-GB" sz="1400" dirty="0">
                <a:latin typeface="Helvetica" pitchFamily="2" charset="0"/>
              </a:rPr>
              <a:t>Account (google) dependent to download and upload data</a:t>
            </a:r>
          </a:p>
        </p:txBody>
      </p:sp>
      <p:sp>
        <p:nvSpPr>
          <p:cNvPr id="22" name="TextBox 21">
            <a:extLst>
              <a:ext uri="{FF2B5EF4-FFF2-40B4-BE49-F238E27FC236}">
                <a16:creationId xmlns:a16="http://schemas.microsoft.com/office/drawing/2014/main" id="{8F15B9C5-FD5C-344C-3C74-708C29305F1A}"/>
              </a:ext>
            </a:extLst>
          </p:cNvPr>
          <p:cNvSpPr txBox="1"/>
          <p:nvPr/>
        </p:nvSpPr>
        <p:spPr>
          <a:xfrm>
            <a:off x="8569086" y="4544696"/>
            <a:ext cx="3372126" cy="523220"/>
          </a:xfrm>
          <a:prstGeom prst="rect">
            <a:avLst/>
          </a:prstGeom>
          <a:noFill/>
        </p:spPr>
        <p:txBody>
          <a:bodyPr wrap="square">
            <a:spAutoFit/>
          </a:bodyPr>
          <a:lstStyle/>
          <a:p>
            <a:pPr algn="ctr"/>
            <a:r>
              <a:rPr lang="en-GB" sz="1400" dirty="0">
                <a:latin typeface="Helvetica" pitchFamily="2" charset="0"/>
              </a:rPr>
              <a:t>Discuss with them whether or not they accept the data</a:t>
            </a:r>
          </a:p>
        </p:txBody>
      </p:sp>
      <p:sp>
        <p:nvSpPr>
          <p:cNvPr id="24" name="TextBox 23">
            <a:extLst>
              <a:ext uri="{FF2B5EF4-FFF2-40B4-BE49-F238E27FC236}">
                <a16:creationId xmlns:a16="http://schemas.microsoft.com/office/drawing/2014/main" id="{02B4578F-F2A7-EDBD-5C90-6A4F822178DA}"/>
              </a:ext>
            </a:extLst>
          </p:cNvPr>
          <p:cNvSpPr txBox="1"/>
          <p:nvPr/>
        </p:nvSpPr>
        <p:spPr>
          <a:xfrm>
            <a:off x="42530" y="2045604"/>
            <a:ext cx="2700670" cy="246221"/>
          </a:xfrm>
          <a:prstGeom prst="rect">
            <a:avLst/>
          </a:prstGeom>
          <a:noFill/>
        </p:spPr>
        <p:txBody>
          <a:bodyPr wrap="square">
            <a:spAutoFit/>
          </a:bodyPr>
          <a:lstStyle/>
          <a:p>
            <a:r>
              <a:rPr lang="en-GB" sz="1000" dirty="0">
                <a:hlinkClick r:id="rId7"/>
              </a:rPr>
              <a:t>https://www.ebi.ac.uk/gxa/sc/home</a:t>
            </a:r>
            <a:r>
              <a:rPr lang="en-GB" sz="1000" dirty="0"/>
              <a:t> </a:t>
            </a:r>
          </a:p>
        </p:txBody>
      </p:sp>
      <p:sp>
        <p:nvSpPr>
          <p:cNvPr id="26" name="TextBox 25">
            <a:extLst>
              <a:ext uri="{FF2B5EF4-FFF2-40B4-BE49-F238E27FC236}">
                <a16:creationId xmlns:a16="http://schemas.microsoft.com/office/drawing/2014/main" id="{6066BEB2-729A-C52E-45A8-199465A1DA74}"/>
              </a:ext>
            </a:extLst>
          </p:cNvPr>
          <p:cNvSpPr txBox="1"/>
          <p:nvPr/>
        </p:nvSpPr>
        <p:spPr>
          <a:xfrm>
            <a:off x="4765529" y="2124041"/>
            <a:ext cx="3286734" cy="246221"/>
          </a:xfrm>
          <a:prstGeom prst="rect">
            <a:avLst/>
          </a:prstGeom>
          <a:noFill/>
        </p:spPr>
        <p:txBody>
          <a:bodyPr wrap="square">
            <a:spAutoFit/>
          </a:bodyPr>
          <a:lstStyle/>
          <a:p>
            <a:r>
              <a:rPr lang="en-GB" sz="1000" dirty="0">
                <a:hlinkClick r:id="rId8"/>
              </a:rPr>
              <a:t>https://singlecell.broadinstitute.org/single_cell</a:t>
            </a:r>
            <a:r>
              <a:rPr lang="en-GB" sz="1000" dirty="0"/>
              <a:t> </a:t>
            </a:r>
          </a:p>
        </p:txBody>
      </p:sp>
      <p:pic>
        <p:nvPicPr>
          <p:cNvPr id="32" name="Picture 31">
            <a:extLst>
              <a:ext uri="{FF2B5EF4-FFF2-40B4-BE49-F238E27FC236}">
                <a16:creationId xmlns:a16="http://schemas.microsoft.com/office/drawing/2014/main" id="{E3C530BD-5E09-0DCE-BEF6-E12408020E26}"/>
              </a:ext>
            </a:extLst>
          </p:cNvPr>
          <p:cNvPicPr>
            <a:picLocks noChangeAspect="1"/>
          </p:cNvPicPr>
          <p:nvPr/>
        </p:nvPicPr>
        <p:blipFill rotWithShape="1">
          <a:blip r:embed="rId9"/>
          <a:srcRect t="23258" b="20505"/>
          <a:stretch/>
        </p:blipFill>
        <p:spPr>
          <a:xfrm>
            <a:off x="106107" y="2329175"/>
            <a:ext cx="3094294" cy="2172812"/>
          </a:xfrm>
          <a:prstGeom prst="rect">
            <a:avLst/>
          </a:prstGeom>
        </p:spPr>
      </p:pic>
      <p:pic>
        <p:nvPicPr>
          <p:cNvPr id="33" name="Picture 32">
            <a:extLst>
              <a:ext uri="{FF2B5EF4-FFF2-40B4-BE49-F238E27FC236}">
                <a16:creationId xmlns:a16="http://schemas.microsoft.com/office/drawing/2014/main" id="{C8D25FE8-3353-77AD-1DD4-642EA0DA5F72}"/>
              </a:ext>
            </a:extLst>
          </p:cNvPr>
          <p:cNvPicPr>
            <a:picLocks noChangeAspect="1"/>
          </p:cNvPicPr>
          <p:nvPr/>
        </p:nvPicPr>
        <p:blipFill rotWithShape="1">
          <a:blip r:embed="rId10"/>
          <a:srcRect b="16247"/>
          <a:stretch/>
        </p:blipFill>
        <p:spPr>
          <a:xfrm>
            <a:off x="4654152" y="2427219"/>
            <a:ext cx="3652834" cy="2060520"/>
          </a:xfrm>
          <a:prstGeom prst="rect">
            <a:avLst/>
          </a:prstGeom>
        </p:spPr>
      </p:pic>
      <p:pic>
        <p:nvPicPr>
          <p:cNvPr id="34" name="Picture 33">
            <a:extLst>
              <a:ext uri="{FF2B5EF4-FFF2-40B4-BE49-F238E27FC236}">
                <a16:creationId xmlns:a16="http://schemas.microsoft.com/office/drawing/2014/main" id="{0686452D-D4D7-EFAF-E6BC-8B5BFE780431}"/>
              </a:ext>
            </a:extLst>
          </p:cNvPr>
          <p:cNvPicPr>
            <a:picLocks noChangeAspect="1"/>
          </p:cNvPicPr>
          <p:nvPr/>
        </p:nvPicPr>
        <p:blipFill>
          <a:blip r:embed="rId11"/>
          <a:stretch>
            <a:fillRect/>
          </a:stretch>
        </p:blipFill>
        <p:spPr>
          <a:xfrm>
            <a:off x="8606997" y="2421257"/>
            <a:ext cx="3346938" cy="1913676"/>
          </a:xfrm>
          <a:prstGeom prst="rect">
            <a:avLst/>
          </a:prstGeom>
        </p:spPr>
      </p:pic>
    </p:spTree>
    <p:extLst>
      <p:ext uri="{BB962C8B-B14F-4D97-AF65-F5344CB8AC3E}">
        <p14:creationId xmlns:p14="http://schemas.microsoft.com/office/powerpoint/2010/main" val="1955176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38AE9-8E69-ED98-E364-6A1EA7F8AAE3}"/>
              </a:ext>
            </a:extLst>
          </p:cNvPr>
          <p:cNvSpPr>
            <a:spLocks noGrp="1"/>
          </p:cNvSpPr>
          <p:nvPr>
            <p:ph type="title"/>
          </p:nvPr>
        </p:nvSpPr>
        <p:spPr/>
        <p:txBody>
          <a:bodyPr/>
          <a:lstStyle/>
          <a:p>
            <a:r>
              <a:rPr lang="en-GB" dirty="0"/>
              <a:t>Aim of the app</a:t>
            </a:r>
          </a:p>
        </p:txBody>
      </p:sp>
      <p:sp>
        <p:nvSpPr>
          <p:cNvPr id="4" name="Date Placeholder 3">
            <a:extLst>
              <a:ext uri="{FF2B5EF4-FFF2-40B4-BE49-F238E27FC236}">
                <a16:creationId xmlns:a16="http://schemas.microsoft.com/office/drawing/2014/main" id="{76CF3976-2A14-D46B-660B-F5C5FF01D043}"/>
              </a:ext>
            </a:extLst>
          </p:cNvPr>
          <p:cNvSpPr>
            <a:spLocks noGrp="1"/>
          </p:cNvSpPr>
          <p:nvPr>
            <p:ph type="dt" sz="half" idx="10"/>
          </p:nvPr>
        </p:nvSpPr>
        <p:spPr/>
        <p:txBody>
          <a:bodyPr/>
          <a:lstStyle/>
          <a:p>
            <a:r>
              <a:rPr lang="fr-FR"/>
              <a:t>17/05/2024</a:t>
            </a:r>
            <a:endParaRPr lang="en-FR" dirty="0"/>
          </a:p>
        </p:txBody>
      </p:sp>
      <p:sp>
        <p:nvSpPr>
          <p:cNvPr id="5" name="Footer Placeholder 4">
            <a:extLst>
              <a:ext uri="{FF2B5EF4-FFF2-40B4-BE49-F238E27FC236}">
                <a16:creationId xmlns:a16="http://schemas.microsoft.com/office/drawing/2014/main" id="{B50829E7-26EA-57E7-E3B5-0BDBCB442518}"/>
              </a:ext>
            </a:extLst>
          </p:cNvPr>
          <p:cNvSpPr>
            <a:spLocks noGrp="1"/>
          </p:cNvSpPr>
          <p:nvPr>
            <p:ph type="ftr" sz="quarter" idx="11"/>
          </p:nvPr>
        </p:nvSpPr>
        <p:spPr/>
        <p:txBody>
          <a:bodyPr/>
          <a:lstStyle/>
          <a:p>
            <a:r>
              <a:rPr lang="en-FR"/>
              <a:t>Presentation SingleCellViz</a:t>
            </a:r>
            <a:endParaRPr lang="en-FR" dirty="0"/>
          </a:p>
        </p:txBody>
      </p:sp>
      <p:sp>
        <p:nvSpPr>
          <p:cNvPr id="6" name="Slide Number Placeholder 5">
            <a:extLst>
              <a:ext uri="{FF2B5EF4-FFF2-40B4-BE49-F238E27FC236}">
                <a16:creationId xmlns:a16="http://schemas.microsoft.com/office/drawing/2014/main" id="{FEE47465-FF20-13DE-D190-04E15F94B36C}"/>
              </a:ext>
            </a:extLst>
          </p:cNvPr>
          <p:cNvSpPr>
            <a:spLocks noGrp="1"/>
          </p:cNvSpPr>
          <p:nvPr>
            <p:ph type="sldNum" sz="quarter" idx="12"/>
          </p:nvPr>
        </p:nvSpPr>
        <p:spPr/>
        <p:txBody>
          <a:bodyPr/>
          <a:lstStyle/>
          <a:p>
            <a:fld id="{71B5D23A-62B8-2E4D-90CE-A426B7F33AA8}" type="slidenum">
              <a:rPr lang="en-FR" smtClean="0"/>
              <a:pPr/>
              <a:t>4</a:t>
            </a:fld>
            <a:endParaRPr lang="en-FR" dirty="0"/>
          </a:p>
        </p:txBody>
      </p:sp>
      <p:sp>
        <p:nvSpPr>
          <p:cNvPr id="7" name="TextBox 6">
            <a:extLst>
              <a:ext uri="{FF2B5EF4-FFF2-40B4-BE49-F238E27FC236}">
                <a16:creationId xmlns:a16="http://schemas.microsoft.com/office/drawing/2014/main" id="{E05F3050-131E-2B9C-7466-38299DB69978}"/>
              </a:ext>
            </a:extLst>
          </p:cNvPr>
          <p:cNvSpPr txBox="1"/>
          <p:nvPr/>
        </p:nvSpPr>
        <p:spPr>
          <a:xfrm>
            <a:off x="617219" y="1397674"/>
            <a:ext cx="6460237" cy="4524315"/>
          </a:xfrm>
          <a:prstGeom prst="rect">
            <a:avLst/>
          </a:prstGeom>
          <a:noFill/>
        </p:spPr>
        <p:txBody>
          <a:bodyPr wrap="square" rtlCol="0">
            <a:spAutoFit/>
          </a:bodyPr>
          <a:lstStyle/>
          <a:p>
            <a:r>
              <a:rPr lang="en-GB" dirty="0">
                <a:latin typeface="Helvetica" pitchFamily="2" charset="0"/>
              </a:rPr>
              <a:t>Create a web application to quickly and dynamically:</a:t>
            </a:r>
          </a:p>
          <a:p>
            <a:pPr marL="285750" indent="-285750">
              <a:buFont typeface="Arial" panose="020B0604020202020204" pitchFamily="34" charset="0"/>
              <a:buChar char="•"/>
            </a:pPr>
            <a:endParaRPr lang="en-GB" sz="1800" dirty="0">
              <a:latin typeface="Helvetica" pitchFamily="2" charset="0"/>
            </a:endParaRPr>
          </a:p>
          <a:p>
            <a:pPr marL="285750" indent="-285750">
              <a:buFont typeface="Arial" panose="020B0604020202020204" pitchFamily="34" charset="0"/>
              <a:buChar char="•"/>
            </a:pPr>
            <a:r>
              <a:rPr lang="en-GB" sz="1800" b="1" dirty="0">
                <a:latin typeface="Helvetica" pitchFamily="2" charset="0"/>
              </a:rPr>
              <a:t>Visualize</a:t>
            </a:r>
          </a:p>
          <a:p>
            <a:pPr marL="285750" indent="-285750">
              <a:buFont typeface="Arial" panose="020B0604020202020204" pitchFamily="34" charset="0"/>
              <a:buChar char="•"/>
            </a:pPr>
            <a:r>
              <a:rPr lang="en-GB" b="1" dirty="0">
                <a:latin typeface="Helvetica" pitchFamily="2" charset="0"/>
              </a:rPr>
              <a:t>E</a:t>
            </a:r>
            <a:r>
              <a:rPr lang="en-GB" sz="1800" b="1" dirty="0">
                <a:latin typeface="Helvetica" pitchFamily="2" charset="0"/>
              </a:rPr>
              <a:t>xplore</a:t>
            </a:r>
          </a:p>
          <a:p>
            <a:pPr marL="285750" indent="-285750">
              <a:buFont typeface="Arial" panose="020B0604020202020204" pitchFamily="34" charset="0"/>
              <a:buChar char="•"/>
            </a:pPr>
            <a:r>
              <a:rPr lang="en-GB" sz="1800" b="1" dirty="0">
                <a:latin typeface="Helvetica" pitchFamily="2" charset="0"/>
              </a:rPr>
              <a:t>Highlight </a:t>
            </a:r>
          </a:p>
          <a:p>
            <a:pPr marL="285750" indent="-285750">
              <a:buFont typeface="Arial" panose="020B0604020202020204" pitchFamily="34" charset="0"/>
              <a:buChar char="•"/>
            </a:pPr>
            <a:r>
              <a:rPr lang="en-GB" b="1" dirty="0">
                <a:latin typeface="Helvetica" pitchFamily="2" charset="0"/>
              </a:rPr>
              <a:t>D</a:t>
            </a:r>
            <a:r>
              <a:rPr lang="en-GB" sz="1800" b="1" dirty="0">
                <a:latin typeface="Helvetica" pitchFamily="2" charset="0"/>
              </a:rPr>
              <a:t>ownload</a:t>
            </a:r>
          </a:p>
          <a:p>
            <a:r>
              <a:rPr lang="en-GB" dirty="0">
                <a:latin typeface="Helvetica" pitchFamily="2" charset="0"/>
              </a:rPr>
              <a:t>t</a:t>
            </a:r>
            <a:r>
              <a:rPr lang="en-GB" sz="1800" dirty="0">
                <a:latin typeface="Helvetica" pitchFamily="2" charset="0"/>
              </a:rPr>
              <a:t>he results of the lab’s scRNA</a:t>
            </a:r>
            <a:r>
              <a:rPr lang="en-GB" dirty="0">
                <a:latin typeface="Helvetica" pitchFamily="2" charset="0"/>
              </a:rPr>
              <a:t>-</a:t>
            </a:r>
            <a:r>
              <a:rPr lang="en-GB" sz="1800" dirty="0">
                <a:latin typeface="Helvetica" pitchFamily="2" charset="0"/>
              </a:rPr>
              <a:t>seq datasets</a:t>
            </a:r>
          </a:p>
          <a:p>
            <a:endParaRPr lang="en-GB" dirty="0">
              <a:latin typeface="Helvetica" pitchFamily="2" charset="0"/>
            </a:endParaRPr>
          </a:p>
          <a:p>
            <a:endParaRPr lang="en-GB" dirty="0">
              <a:latin typeface="Helvetica" pitchFamily="2" charset="0"/>
            </a:endParaRPr>
          </a:p>
          <a:p>
            <a:pPr marL="285750" indent="-285750">
              <a:buFont typeface="Wingdings" pitchFamily="2" charset="2"/>
              <a:buChar char="à"/>
            </a:pPr>
            <a:r>
              <a:rPr lang="en-GB" dirty="0">
                <a:latin typeface="Helvetica" pitchFamily="2" charset="0"/>
                <a:sym typeface="Wingdings" pitchFamily="2" charset="2"/>
              </a:rPr>
              <a:t>Maximize the use of already available dataset</a:t>
            </a:r>
          </a:p>
          <a:p>
            <a:pPr marL="285750" indent="-285750">
              <a:buFont typeface="Wingdings" pitchFamily="2" charset="2"/>
              <a:buChar char="à"/>
            </a:pPr>
            <a:r>
              <a:rPr lang="en-GB" dirty="0">
                <a:latin typeface="Helvetica" pitchFamily="2" charset="0"/>
                <a:sym typeface="Wingdings" pitchFamily="2" charset="2"/>
              </a:rPr>
              <a:t>Easily accessible for all  </a:t>
            </a:r>
            <a:endParaRPr lang="en-GB" dirty="0">
              <a:latin typeface="Helvetica" pitchFamily="2" charset="0"/>
            </a:endParaRPr>
          </a:p>
          <a:p>
            <a:pPr marL="285750" indent="-285750">
              <a:buFont typeface="Wingdings" pitchFamily="2" charset="2"/>
              <a:buChar char="à"/>
            </a:pPr>
            <a:r>
              <a:rPr lang="en-GB" sz="1800" dirty="0">
                <a:latin typeface="Helvetica" pitchFamily="2" charset="0"/>
                <a:sym typeface="Wingdings" pitchFamily="2" charset="2"/>
              </a:rPr>
              <a:t>Visibility/showcase of the lab’s studies</a:t>
            </a:r>
          </a:p>
          <a:p>
            <a:pPr marL="285750" indent="-285750">
              <a:buFont typeface="Wingdings" pitchFamily="2" charset="2"/>
              <a:buChar char="à"/>
            </a:pPr>
            <a:endParaRPr lang="en-GB" dirty="0">
              <a:latin typeface="Helvetica" pitchFamily="2" charset="0"/>
              <a:sym typeface="Wingdings" pitchFamily="2" charset="2"/>
            </a:endParaRPr>
          </a:p>
          <a:p>
            <a:pPr marL="285750" indent="-285750">
              <a:buFont typeface="Wingdings" pitchFamily="2" charset="2"/>
              <a:buChar char="à"/>
            </a:pPr>
            <a:endParaRPr lang="en-GB" sz="1800" dirty="0">
              <a:latin typeface="Helvetica" pitchFamily="2" charset="0"/>
              <a:sym typeface="Wingdings" pitchFamily="2" charset="2"/>
            </a:endParaRPr>
          </a:p>
          <a:p>
            <a:r>
              <a:rPr lang="en-GB" dirty="0">
                <a:latin typeface="Helvetica" pitchFamily="2" charset="0"/>
              </a:rPr>
              <a:t>NOT MEANT TO: </a:t>
            </a:r>
          </a:p>
          <a:p>
            <a:pPr marL="285750" indent="-285750">
              <a:buFont typeface="Arial" panose="020B0604020202020204" pitchFamily="34" charset="0"/>
              <a:buChar char="•"/>
            </a:pPr>
            <a:r>
              <a:rPr lang="en-GB" dirty="0">
                <a:latin typeface="Helvetica" pitchFamily="2" charset="0"/>
              </a:rPr>
              <a:t>Perform new analysis</a:t>
            </a:r>
          </a:p>
        </p:txBody>
      </p:sp>
      <p:grpSp>
        <p:nvGrpSpPr>
          <p:cNvPr id="8" name="Group 7">
            <a:extLst>
              <a:ext uri="{FF2B5EF4-FFF2-40B4-BE49-F238E27FC236}">
                <a16:creationId xmlns:a16="http://schemas.microsoft.com/office/drawing/2014/main" id="{DA7836F8-19CE-EAD6-E8F0-26F769C3CECC}"/>
              </a:ext>
            </a:extLst>
          </p:cNvPr>
          <p:cNvGrpSpPr/>
          <p:nvPr/>
        </p:nvGrpSpPr>
        <p:grpSpPr>
          <a:xfrm>
            <a:off x="6250731" y="947520"/>
            <a:ext cx="5778637" cy="5778637"/>
            <a:chOff x="6250731" y="947520"/>
            <a:chExt cx="5778637" cy="5778637"/>
          </a:xfrm>
        </p:grpSpPr>
        <p:pic>
          <p:nvPicPr>
            <p:cNvPr id="3" name="Picture 2">
              <a:extLst>
                <a:ext uri="{FF2B5EF4-FFF2-40B4-BE49-F238E27FC236}">
                  <a16:creationId xmlns:a16="http://schemas.microsoft.com/office/drawing/2014/main" id="{1187695B-917A-7CEA-4070-14C4A9C5CA73}"/>
                </a:ext>
              </a:extLst>
            </p:cNvPr>
            <p:cNvPicPr>
              <a:picLocks noChangeAspect="1"/>
            </p:cNvPicPr>
            <p:nvPr/>
          </p:nvPicPr>
          <p:blipFill rotWithShape="1">
            <a:blip r:embed="rId3"/>
            <a:srcRect l="12557" b="13184"/>
            <a:stretch/>
          </p:blipFill>
          <p:spPr>
            <a:xfrm>
              <a:off x="7170839" y="2022218"/>
              <a:ext cx="2879500" cy="2307735"/>
            </a:xfrm>
            <a:prstGeom prst="rect">
              <a:avLst/>
            </a:prstGeom>
          </p:spPr>
        </p:pic>
        <p:pic>
          <p:nvPicPr>
            <p:cNvPr id="9" name="Graphic 8" descr="Magnifying glass with solid fill">
              <a:extLst>
                <a:ext uri="{FF2B5EF4-FFF2-40B4-BE49-F238E27FC236}">
                  <a16:creationId xmlns:a16="http://schemas.microsoft.com/office/drawing/2014/main" id="{DFEB08C2-6116-C324-6B39-D8A617345E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50731" y="947520"/>
              <a:ext cx="5778637" cy="5778637"/>
            </a:xfrm>
            <a:prstGeom prst="rect">
              <a:avLst/>
            </a:prstGeom>
          </p:spPr>
        </p:pic>
      </p:grpSp>
    </p:spTree>
    <p:extLst>
      <p:ext uri="{BB962C8B-B14F-4D97-AF65-F5344CB8AC3E}">
        <p14:creationId xmlns:p14="http://schemas.microsoft.com/office/powerpoint/2010/main" val="7518129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2D6C1-6B04-FA81-4907-C1BD36415A03}"/>
              </a:ext>
            </a:extLst>
          </p:cNvPr>
          <p:cNvSpPr>
            <a:spLocks noGrp="1"/>
          </p:cNvSpPr>
          <p:nvPr>
            <p:ph type="title"/>
          </p:nvPr>
        </p:nvSpPr>
        <p:spPr/>
        <p:txBody>
          <a:bodyPr/>
          <a:lstStyle/>
          <a:p>
            <a:r>
              <a:rPr lang="en-GB" dirty="0"/>
              <a:t>What is </a:t>
            </a:r>
            <a:r>
              <a:rPr lang="en-GB" dirty="0" err="1"/>
              <a:t>Rshiny</a:t>
            </a:r>
            <a:r>
              <a:rPr lang="en-GB" dirty="0"/>
              <a:t>?</a:t>
            </a:r>
          </a:p>
        </p:txBody>
      </p:sp>
      <p:sp>
        <p:nvSpPr>
          <p:cNvPr id="4" name="Date Placeholder 3">
            <a:extLst>
              <a:ext uri="{FF2B5EF4-FFF2-40B4-BE49-F238E27FC236}">
                <a16:creationId xmlns:a16="http://schemas.microsoft.com/office/drawing/2014/main" id="{A2E629D3-9CC7-C221-3B19-5148C09D6E58}"/>
              </a:ext>
            </a:extLst>
          </p:cNvPr>
          <p:cNvSpPr>
            <a:spLocks noGrp="1"/>
          </p:cNvSpPr>
          <p:nvPr>
            <p:ph type="dt" sz="half" idx="10"/>
          </p:nvPr>
        </p:nvSpPr>
        <p:spPr/>
        <p:txBody>
          <a:bodyPr/>
          <a:lstStyle/>
          <a:p>
            <a:r>
              <a:rPr lang="fr-FR"/>
              <a:t>17/05/2024</a:t>
            </a:r>
            <a:endParaRPr lang="en-FR" dirty="0"/>
          </a:p>
        </p:txBody>
      </p:sp>
      <p:sp>
        <p:nvSpPr>
          <p:cNvPr id="5" name="Footer Placeholder 4">
            <a:extLst>
              <a:ext uri="{FF2B5EF4-FFF2-40B4-BE49-F238E27FC236}">
                <a16:creationId xmlns:a16="http://schemas.microsoft.com/office/drawing/2014/main" id="{A31CD883-5902-C3E2-101B-EDE431C0F36B}"/>
              </a:ext>
            </a:extLst>
          </p:cNvPr>
          <p:cNvSpPr>
            <a:spLocks noGrp="1"/>
          </p:cNvSpPr>
          <p:nvPr>
            <p:ph type="ftr" sz="quarter" idx="11"/>
          </p:nvPr>
        </p:nvSpPr>
        <p:spPr/>
        <p:txBody>
          <a:bodyPr/>
          <a:lstStyle/>
          <a:p>
            <a:r>
              <a:rPr lang="en-FR"/>
              <a:t>Presentation SingleCellViz</a:t>
            </a:r>
            <a:endParaRPr lang="en-FR" dirty="0"/>
          </a:p>
        </p:txBody>
      </p:sp>
      <p:sp>
        <p:nvSpPr>
          <p:cNvPr id="6" name="Slide Number Placeholder 5">
            <a:extLst>
              <a:ext uri="{FF2B5EF4-FFF2-40B4-BE49-F238E27FC236}">
                <a16:creationId xmlns:a16="http://schemas.microsoft.com/office/drawing/2014/main" id="{9ABAEC90-EF0A-C8D7-7C88-D27CEFB943F5}"/>
              </a:ext>
            </a:extLst>
          </p:cNvPr>
          <p:cNvSpPr>
            <a:spLocks noGrp="1"/>
          </p:cNvSpPr>
          <p:nvPr>
            <p:ph type="sldNum" sz="quarter" idx="12"/>
          </p:nvPr>
        </p:nvSpPr>
        <p:spPr/>
        <p:txBody>
          <a:bodyPr/>
          <a:lstStyle/>
          <a:p>
            <a:fld id="{71B5D23A-62B8-2E4D-90CE-A426B7F33AA8}" type="slidenum">
              <a:rPr lang="en-FR" smtClean="0"/>
              <a:pPr/>
              <a:t>5</a:t>
            </a:fld>
            <a:endParaRPr lang="en-FR" dirty="0"/>
          </a:p>
        </p:txBody>
      </p:sp>
      <p:pic>
        <p:nvPicPr>
          <p:cNvPr id="7" name="Picture 6">
            <a:extLst>
              <a:ext uri="{FF2B5EF4-FFF2-40B4-BE49-F238E27FC236}">
                <a16:creationId xmlns:a16="http://schemas.microsoft.com/office/drawing/2014/main" id="{85AE59DC-9A96-7486-57C1-3143CDEEFDF8}"/>
              </a:ext>
            </a:extLst>
          </p:cNvPr>
          <p:cNvPicPr>
            <a:picLocks noChangeAspect="1"/>
          </p:cNvPicPr>
          <p:nvPr/>
        </p:nvPicPr>
        <p:blipFill>
          <a:blip r:embed="rId3"/>
          <a:stretch>
            <a:fillRect/>
          </a:stretch>
        </p:blipFill>
        <p:spPr>
          <a:xfrm>
            <a:off x="254130" y="1185491"/>
            <a:ext cx="2998503" cy="2216615"/>
          </a:xfrm>
          <a:prstGeom prst="rect">
            <a:avLst/>
          </a:prstGeom>
        </p:spPr>
      </p:pic>
      <p:sp>
        <p:nvSpPr>
          <p:cNvPr id="9" name="TextBox 8">
            <a:extLst>
              <a:ext uri="{FF2B5EF4-FFF2-40B4-BE49-F238E27FC236}">
                <a16:creationId xmlns:a16="http://schemas.microsoft.com/office/drawing/2014/main" id="{4FE097AA-347F-9CB7-8760-52041F9F4FE9}"/>
              </a:ext>
            </a:extLst>
          </p:cNvPr>
          <p:cNvSpPr txBox="1"/>
          <p:nvPr/>
        </p:nvSpPr>
        <p:spPr>
          <a:xfrm>
            <a:off x="254130" y="3471808"/>
            <a:ext cx="2998503" cy="1200329"/>
          </a:xfrm>
          <a:prstGeom prst="rect">
            <a:avLst/>
          </a:prstGeom>
          <a:noFill/>
        </p:spPr>
        <p:txBody>
          <a:bodyPr wrap="square">
            <a:spAutoFit/>
          </a:bodyPr>
          <a:lstStyle/>
          <a:p>
            <a:r>
              <a:rPr lang="en-GB" b="1" dirty="0">
                <a:latin typeface="Helvetica" pitchFamily="2" charset="0"/>
              </a:rPr>
              <a:t>R package </a:t>
            </a:r>
            <a:r>
              <a:rPr lang="en-GB" dirty="0">
                <a:latin typeface="Helvetica" pitchFamily="2" charset="0"/>
              </a:rPr>
              <a:t>providing framework for building </a:t>
            </a:r>
            <a:r>
              <a:rPr lang="en-GB" b="1" dirty="0">
                <a:latin typeface="Helvetica" pitchFamily="2" charset="0"/>
              </a:rPr>
              <a:t>interactive</a:t>
            </a:r>
            <a:r>
              <a:rPr lang="en-GB" dirty="0">
                <a:latin typeface="Helvetica" pitchFamily="2" charset="0"/>
              </a:rPr>
              <a:t> </a:t>
            </a:r>
            <a:r>
              <a:rPr lang="en-GB" b="1" dirty="0">
                <a:latin typeface="Helvetica" pitchFamily="2" charset="0"/>
              </a:rPr>
              <a:t>web applications </a:t>
            </a:r>
          </a:p>
        </p:txBody>
      </p:sp>
      <p:pic>
        <p:nvPicPr>
          <p:cNvPr id="14" name="Picture 13">
            <a:extLst>
              <a:ext uri="{FF2B5EF4-FFF2-40B4-BE49-F238E27FC236}">
                <a16:creationId xmlns:a16="http://schemas.microsoft.com/office/drawing/2014/main" id="{558D5D50-D236-1F9D-B571-356589151CF0}"/>
              </a:ext>
            </a:extLst>
          </p:cNvPr>
          <p:cNvPicPr>
            <a:picLocks noChangeAspect="1"/>
          </p:cNvPicPr>
          <p:nvPr/>
        </p:nvPicPr>
        <p:blipFill>
          <a:blip r:embed="rId4"/>
          <a:stretch>
            <a:fillRect/>
          </a:stretch>
        </p:blipFill>
        <p:spPr>
          <a:xfrm>
            <a:off x="3835862" y="1380986"/>
            <a:ext cx="3876955" cy="2334984"/>
          </a:xfrm>
          <a:prstGeom prst="rect">
            <a:avLst/>
          </a:prstGeom>
        </p:spPr>
      </p:pic>
      <p:sp>
        <p:nvSpPr>
          <p:cNvPr id="15" name="TextBox 14">
            <a:extLst>
              <a:ext uri="{FF2B5EF4-FFF2-40B4-BE49-F238E27FC236}">
                <a16:creationId xmlns:a16="http://schemas.microsoft.com/office/drawing/2014/main" id="{3C907CA1-EFB2-9A56-1CBD-4689E6447642}"/>
              </a:ext>
            </a:extLst>
          </p:cNvPr>
          <p:cNvSpPr txBox="1"/>
          <p:nvPr/>
        </p:nvSpPr>
        <p:spPr>
          <a:xfrm>
            <a:off x="249368" y="4999960"/>
            <a:ext cx="3416189" cy="954107"/>
          </a:xfrm>
          <a:prstGeom prst="rect">
            <a:avLst/>
          </a:prstGeom>
          <a:noFill/>
        </p:spPr>
        <p:txBody>
          <a:bodyPr wrap="square">
            <a:spAutoFit/>
          </a:bodyPr>
          <a:lstStyle/>
          <a:p>
            <a:r>
              <a:rPr lang="en-GB" sz="1400" dirty="0">
                <a:latin typeface="Helvetica" pitchFamily="2" charset="0"/>
              </a:rPr>
              <a:t>The app can be: </a:t>
            </a:r>
          </a:p>
          <a:p>
            <a:r>
              <a:rPr lang="en-GB" sz="1400" dirty="0">
                <a:latin typeface="Helvetica" pitchFamily="2" charset="0"/>
              </a:rPr>
              <a:t>- run on </a:t>
            </a:r>
            <a:r>
              <a:rPr lang="en-GB" sz="1400" b="1" dirty="0">
                <a:latin typeface="Helvetica" pitchFamily="2" charset="0"/>
              </a:rPr>
              <a:t>local</a:t>
            </a:r>
            <a:r>
              <a:rPr lang="en-GB" sz="1400" dirty="0">
                <a:latin typeface="Helvetica" pitchFamily="2" charset="0"/>
              </a:rPr>
              <a:t> device</a:t>
            </a:r>
          </a:p>
          <a:p>
            <a:r>
              <a:rPr lang="en-GB" sz="1400" dirty="0">
                <a:latin typeface="Helvetica" pitchFamily="2" charset="0"/>
              </a:rPr>
              <a:t>- deployed to the </a:t>
            </a:r>
            <a:r>
              <a:rPr lang="en-GB" sz="1400" b="1" dirty="0">
                <a:latin typeface="Helvetica" pitchFamily="2" charset="0"/>
              </a:rPr>
              <a:t>cloud</a:t>
            </a:r>
            <a:r>
              <a:rPr lang="en-GB" sz="1400" dirty="0">
                <a:latin typeface="Helvetica" pitchFamily="2" charset="0"/>
              </a:rPr>
              <a:t> (</a:t>
            </a:r>
            <a:r>
              <a:rPr lang="en-GB" sz="1400" dirty="0" err="1">
                <a:latin typeface="Helvetica" pitchFamily="2" charset="0"/>
              </a:rPr>
              <a:t>Shinyapps.io</a:t>
            </a:r>
            <a:r>
              <a:rPr lang="en-GB" sz="1400" dirty="0">
                <a:latin typeface="Helvetica" pitchFamily="2" charset="0"/>
              </a:rPr>
              <a:t>)</a:t>
            </a:r>
          </a:p>
          <a:p>
            <a:r>
              <a:rPr lang="en-GB" sz="1400" dirty="0">
                <a:latin typeface="Helvetica" pitchFamily="2" charset="0"/>
              </a:rPr>
              <a:t>- deployed to a </a:t>
            </a:r>
            <a:r>
              <a:rPr lang="en-GB" sz="1400" b="1" dirty="0">
                <a:latin typeface="Helvetica" pitchFamily="2" charset="0"/>
              </a:rPr>
              <a:t>server</a:t>
            </a:r>
            <a:r>
              <a:rPr lang="en-GB" sz="1400" dirty="0">
                <a:latin typeface="Helvetica" pitchFamily="2" charset="0"/>
              </a:rPr>
              <a:t> (Shiny Server)</a:t>
            </a:r>
          </a:p>
        </p:txBody>
      </p:sp>
      <p:sp>
        <p:nvSpPr>
          <p:cNvPr id="18" name="TextBox 17">
            <a:extLst>
              <a:ext uri="{FF2B5EF4-FFF2-40B4-BE49-F238E27FC236}">
                <a16:creationId xmlns:a16="http://schemas.microsoft.com/office/drawing/2014/main" id="{6DF6A422-8C57-A41B-E4CC-AF270EDC356E}"/>
              </a:ext>
            </a:extLst>
          </p:cNvPr>
          <p:cNvSpPr txBox="1"/>
          <p:nvPr/>
        </p:nvSpPr>
        <p:spPr>
          <a:xfrm>
            <a:off x="7586631" y="4343927"/>
            <a:ext cx="3703113" cy="1876091"/>
          </a:xfrm>
          <a:prstGeom prst="rect">
            <a:avLst/>
          </a:prstGeom>
          <a:solidFill>
            <a:srgbClr val="1F1F1F"/>
          </a:solidFill>
        </p:spPr>
        <p:txBody>
          <a:bodyPr wrap="square">
            <a:spAutoFit/>
          </a:bodyPr>
          <a:lstStyle/>
          <a:p>
            <a:pPr>
              <a:lnSpc>
                <a:spcPts val="1350"/>
              </a:lnSpc>
            </a:pPr>
            <a:r>
              <a:rPr lang="en-FR" sz="1000" kern="0" dirty="0">
                <a:solidFill>
                  <a:srgbClr val="C586C0"/>
                </a:solidFill>
                <a:effectLst/>
                <a:latin typeface="Menlo" panose="020B0609030804020204" pitchFamily="49" charset="0"/>
                <a:ea typeface="Times New Roman" panose="02020603050405020304" pitchFamily="18" charset="0"/>
                <a:cs typeface="Times New Roman" panose="02020603050405020304" pitchFamily="18" charset="0"/>
              </a:rPr>
              <a:t>function</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input</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output</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endParaRPr lang="en-FR"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output</a:t>
            </a:r>
            <a:r>
              <a:rPr lang="en-FR" sz="1000" kern="0" dirty="0">
                <a:solidFill>
                  <a:srgbClr val="569CD6"/>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main_plot</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D4D4D4"/>
                </a:solidFill>
                <a:effectLst/>
                <a:latin typeface="Menlo" panose="020B0609030804020204" pitchFamily="49" charset="0"/>
                <a:ea typeface="Times New Roman" panose="02020603050405020304" pitchFamily="18" charset="0"/>
                <a:cs typeface="Times New Roman" panose="02020603050405020304" pitchFamily="18" charset="0"/>
              </a:rPr>
              <a:t>&lt;-</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renderPlot</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endParaRPr lang="en-FR"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DCDCAA"/>
                </a:solidFill>
                <a:effectLst/>
                <a:latin typeface="Menlo" panose="020B0609030804020204" pitchFamily="49" charset="0"/>
                <a:ea typeface="Times New Roman" panose="02020603050405020304" pitchFamily="18" charset="0"/>
                <a:cs typeface="Times New Roman" panose="02020603050405020304" pitchFamily="18" charset="0"/>
              </a:rPr>
              <a:t>hist</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faithful</a:t>
            </a:r>
            <a:r>
              <a:rPr lang="en-FR" sz="1000" kern="0" dirty="0">
                <a:solidFill>
                  <a:srgbClr val="569CD6"/>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eruptions</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endParaRPr lang="en-FR"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probability</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D4D4D4"/>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569CD6"/>
                </a:solidFill>
                <a:effectLst/>
                <a:latin typeface="Menlo" panose="020B0609030804020204" pitchFamily="49" charset="0"/>
                <a:ea typeface="Times New Roman" panose="02020603050405020304" pitchFamily="18" charset="0"/>
                <a:cs typeface="Times New Roman" panose="02020603050405020304" pitchFamily="18" charset="0"/>
              </a:rPr>
              <a:t>TRUE</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endParaRPr lang="en-FR"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breaks</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D4D4D4"/>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DCDCAA"/>
                </a:solidFill>
                <a:effectLst/>
                <a:latin typeface="Menlo" panose="020B0609030804020204" pitchFamily="49" charset="0"/>
                <a:ea typeface="Times New Roman" panose="02020603050405020304" pitchFamily="18" charset="0"/>
                <a:cs typeface="Times New Roman" panose="02020603050405020304" pitchFamily="18" charset="0"/>
              </a:rPr>
              <a:t>as.numeric</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input</a:t>
            </a:r>
            <a:r>
              <a:rPr lang="en-FR" sz="1000" kern="0" dirty="0">
                <a:solidFill>
                  <a:srgbClr val="569CD6"/>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n_breaks</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endParaRPr lang="en-FR"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xlab</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D4D4D4"/>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CE9178"/>
                </a:solidFill>
                <a:effectLst/>
                <a:latin typeface="Menlo" panose="020B0609030804020204" pitchFamily="49" charset="0"/>
                <a:ea typeface="Times New Roman" panose="02020603050405020304" pitchFamily="18" charset="0"/>
                <a:cs typeface="Times New Roman" panose="02020603050405020304" pitchFamily="18" charset="0"/>
              </a:rPr>
              <a:t>"Duration (minutes)"</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endParaRPr lang="en-FR"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main</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D4D4D4"/>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CE9178"/>
                </a:solidFill>
                <a:effectLst/>
                <a:latin typeface="Menlo" panose="020B0609030804020204" pitchFamily="49" charset="0"/>
                <a:ea typeface="Times New Roman" panose="02020603050405020304" pitchFamily="18" charset="0"/>
                <a:cs typeface="Times New Roman" panose="02020603050405020304" pitchFamily="18" charset="0"/>
              </a:rPr>
              <a:t>"Geyser eruption duration"</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endParaRPr lang="en-FR"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endParaRPr lang="en-FR"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endParaRPr lang="en-FR"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endParaRPr lang="en-FR" sz="1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TextBox 21">
            <a:extLst>
              <a:ext uri="{FF2B5EF4-FFF2-40B4-BE49-F238E27FC236}">
                <a16:creationId xmlns:a16="http://schemas.microsoft.com/office/drawing/2014/main" id="{E9512CDA-AE9F-6250-BEA8-35B8A022428E}"/>
              </a:ext>
            </a:extLst>
          </p:cNvPr>
          <p:cNvSpPr txBox="1"/>
          <p:nvPr/>
        </p:nvSpPr>
        <p:spPr>
          <a:xfrm>
            <a:off x="3835862" y="4343927"/>
            <a:ext cx="3580464" cy="1876091"/>
          </a:xfrm>
          <a:prstGeom prst="rect">
            <a:avLst/>
          </a:prstGeom>
          <a:solidFill>
            <a:srgbClr val="1F1F1F"/>
          </a:solidFill>
        </p:spPr>
        <p:txBody>
          <a:bodyPr wrap="square">
            <a:spAutoFit/>
          </a:bodyPr>
          <a:lstStyle/>
          <a:p>
            <a:pPr>
              <a:lnSpc>
                <a:spcPts val="1350"/>
              </a:lnSpc>
            </a:pP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bootstrapPage</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endParaRPr lang="en-FR"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selectInput</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inputId</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D4D4D4"/>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CE9178"/>
                </a:solidFill>
                <a:effectLst/>
                <a:latin typeface="Menlo" panose="020B0609030804020204" pitchFamily="49" charset="0"/>
                <a:ea typeface="Times New Roman" panose="02020603050405020304" pitchFamily="18" charset="0"/>
                <a:cs typeface="Times New Roman" panose="02020603050405020304" pitchFamily="18" charset="0"/>
              </a:rPr>
              <a:t>"n_breaks"</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endParaRPr lang="en-FR"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label</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D4D4D4"/>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CE9178"/>
                </a:solidFill>
                <a:effectLst/>
                <a:latin typeface="Menlo" panose="020B0609030804020204" pitchFamily="49" charset="0"/>
                <a:ea typeface="Times New Roman" panose="02020603050405020304" pitchFamily="18" charset="0"/>
                <a:cs typeface="Times New Roman" panose="02020603050405020304" pitchFamily="18" charset="0"/>
              </a:rPr>
              <a:t>"Number of bins in histogram (approximate):"</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endParaRPr lang="en-FR"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choices</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D4D4D4"/>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DCDCAA"/>
                </a:solidFill>
                <a:effectLst/>
                <a:latin typeface="Menlo" panose="020B0609030804020204" pitchFamily="49" charset="0"/>
                <a:ea typeface="Times New Roman" panose="02020603050405020304" pitchFamily="18" charset="0"/>
                <a:cs typeface="Times New Roman" panose="02020603050405020304" pitchFamily="18" charset="0"/>
              </a:rPr>
              <a:t>c</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000" kern="0" dirty="0">
                <a:solidFill>
                  <a:srgbClr val="B5CEA8"/>
                </a:solidFill>
                <a:effectLst/>
                <a:latin typeface="Menlo" panose="020B0609030804020204" pitchFamily="49" charset="0"/>
                <a:ea typeface="Times New Roman" panose="02020603050405020304" pitchFamily="18" charset="0"/>
                <a:cs typeface="Times New Roman" panose="02020603050405020304" pitchFamily="18" charset="0"/>
              </a:rPr>
              <a:t>10</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B5CEA8"/>
                </a:solidFill>
                <a:effectLst/>
                <a:latin typeface="Menlo" panose="020B0609030804020204" pitchFamily="49" charset="0"/>
                <a:ea typeface="Times New Roman" panose="02020603050405020304" pitchFamily="18" charset="0"/>
                <a:cs typeface="Times New Roman" panose="02020603050405020304" pitchFamily="18" charset="0"/>
              </a:rPr>
              <a:t>20</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B5CEA8"/>
                </a:solidFill>
                <a:effectLst/>
                <a:latin typeface="Menlo" panose="020B0609030804020204" pitchFamily="49" charset="0"/>
                <a:ea typeface="Times New Roman" panose="02020603050405020304" pitchFamily="18" charset="0"/>
                <a:cs typeface="Times New Roman" panose="02020603050405020304" pitchFamily="18" charset="0"/>
              </a:rPr>
              <a:t>35</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B5CEA8"/>
                </a:solidFill>
                <a:effectLst/>
                <a:latin typeface="Menlo" panose="020B0609030804020204" pitchFamily="49" charset="0"/>
                <a:ea typeface="Times New Roman" panose="02020603050405020304" pitchFamily="18" charset="0"/>
                <a:cs typeface="Times New Roman" panose="02020603050405020304" pitchFamily="18" charset="0"/>
              </a:rPr>
              <a:t>50</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endParaRPr lang="en-FR"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selected</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D4D4D4"/>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B5CEA8"/>
                </a:solidFill>
                <a:effectLst/>
                <a:latin typeface="Menlo" panose="020B0609030804020204" pitchFamily="49" charset="0"/>
                <a:ea typeface="Times New Roman" panose="02020603050405020304" pitchFamily="18" charset="0"/>
                <a:cs typeface="Times New Roman" panose="02020603050405020304" pitchFamily="18" charset="0"/>
              </a:rPr>
              <a:t>20</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endParaRPr lang="en-FR"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a:t>
            </a:r>
            <a:endParaRPr lang="en-FR"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plotOutput</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outputId</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D4D4D4"/>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CE9178"/>
                </a:solidFill>
                <a:effectLst/>
                <a:latin typeface="Menlo" panose="020B0609030804020204" pitchFamily="49" charset="0"/>
                <a:ea typeface="Times New Roman" panose="02020603050405020304" pitchFamily="18" charset="0"/>
                <a:cs typeface="Times New Roman" panose="02020603050405020304" pitchFamily="18" charset="0"/>
              </a:rPr>
              <a:t>"main_plot"</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height</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D4D4D4"/>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CE9178"/>
                </a:solidFill>
                <a:effectLst/>
                <a:latin typeface="Menlo" panose="020B0609030804020204" pitchFamily="49" charset="0"/>
                <a:ea typeface="Times New Roman" panose="02020603050405020304" pitchFamily="18" charset="0"/>
                <a:cs typeface="Times New Roman" panose="02020603050405020304" pitchFamily="18" charset="0"/>
              </a:rPr>
              <a:t>"300px"</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endParaRPr lang="en-FR"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endParaRPr lang="en-FR" sz="1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TextBox 22">
            <a:extLst>
              <a:ext uri="{FF2B5EF4-FFF2-40B4-BE49-F238E27FC236}">
                <a16:creationId xmlns:a16="http://schemas.microsoft.com/office/drawing/2014/main" id="{70DC9642-F413-8A5A-9F14-1AC89F489D42}"/>
              </a:ext>
            </a:extLst>
          </p:cNvPr>
          <p:cNvSpPr txBox="1"/>
          <p:nvPr/>
        </p:nvSpPr>
        <p:spPr>
          <a:xfrm>
            <a:off x="3835862" y="4056467"/>
            <a:ext cx="3580464" cy="246221"/>
          </a:xfrm>
          <a:prstGeom prst="rect">
            <a:avLst/>
          </a:prstGeom>
          <a:noFill/>
          <a:ln>
            <a:solidFill>
              <a:srgbClr val="7E7979"/>
            </a:solidFill>
          </a:ln>
        </p:spPr>
        <p:txBody>
          <a:bodyPr wrap="square">
            <a:spAutoFit/>
          </a:bodyPr>
          <a:lstStyle/>
          <a:p>
            <a:pPr algn="ctr"/>
            <a:r>
              <a:rPr lang="en-GB" sz="1000">
                <a:solidFill>
                  <a:schemeClr val="bg2">
                    <a:lumMod val="50000"/>
                  </a:schemeClr>
                </a:solidFill>
                <a:latin typeface="Helvetica" pitchFamily="2" charset="0"/>
              </a:rPr>
              <a:t>Example of ui.R file</a:t>
            </a:r>
          </a:p>
        </p:txBody>
      </p:sp>
      <p:sp>
        <p:nvSpPr>
          <p:cNvPr id="24" name="TextBox 23">
            <a:extLst>
              <a:ext uri="{FF2B5EF4-FFF2-40B4-BE49-F238E27FC236}">
                <a16:creationId xmlns:a16="http://schemas.microsoft.com/office/drawing/2014/main" id="{E20D9333-E461-689F-37C0-B70BB24FAA2A}"/>
              </a:ext>
            </a:extLst>
          </p:cNvPr>
          <p:cNvSpPr txBox="1"/>
          <p:nvPr/>
        </p:nvSpPr>
        <p:spPr>
          <a:xfrm>
            <a:off x="7586630" y="4056467"/>
            <a:ext cx="3698351" cy="246220"/>
          </a:xfrm>
          <a:prstGeom prst="rect">
            <a:avLst/>
          </a:prstGeom>
          <a:noFill/>
          <a:ln>
            <a:solidFill>
              <a:srgbClr val="7E7979"/>
            </a:solidFill>
          </a:ln>
        </p:spPr>
        <p:txBody>
          <a:bodyPr wrap="square">
            <a:spAutoFit/>
          </a:bodyPr>
          <a:lstStyle/>
          <a:p>
            <a:pPr algn="ctr"/>
            <a:r>
              <a:rPr lang="en-GB" sz="1000">
                <a:solidFill>
                  <a:schemeClr val="bg2">
                    <a:lumMod val="50000"/>
                  </a:schemeClr>
                </a:solidFill>
                <a:latin typeface="Helvetica" pitchFamily="2" charset="0"/>
              </a:rPr>
              <a:t>Example of server.R file</a:t>
            </a:r>
          </a:p>
        </p:txBody>
      </p:sp>
      <p:sp>
        <p:nvSpPr>
          <p:cNvPr id="25" name="TextBox 24">
            <a:extLst>
              <a:ext uri="{FF2B5EF4-FFF2-40B4-BE49-F238E27FC236}">
                <a16:creationId xmlns:a16="http://schemas.microsoft.com/office/drawing/2014/main" id="{D8E3A3D8-558C-556C-BFA2-D0B5C781CE42}"/>
              </a:ext>
            </a:extLst>
          </p:cNvPr>
          <p:cNvSpPr txBox="1"/>
          <p:nvPr/>
        </p:nvSpPr>
        <p:spPr>
          <a:xfrm>
            <a:off x="7918843" y="1276024"/>
            <a:ext cx="3876956" cy="2554545"/>
          </a:xfrm>
          <a:prstGeom prst="rect">
            <a:avLst/>
          </a:prstGeom>
          <a:noFill/>
        </p:spPr>
        <p:txBody>
          <a:bodyPr wrap="square">
            <a:spAutoFit/>
          </a:bodyPr>
          <a:lstStyle/>
          <a:p>
            <a:r>
              <a:rPr lang="en-GB" dirty="0">
                <a:latin typeface="Helvetica" pitchFamily="2" charset="0"/>
              </a:rPr>
              <a:t>It is usually separated into </a:t>
            </a:r>
            <a:r>
              <a:rPr lang="en-GB" b="1" dirty="0">
                <a:latin typeface="Helvetica" pitchFamily="2" charset="0"/>
              </a:rPr>
              <a:t>two</a:t>
            </a:r>
            <a:r>
              <a:rPr lang="en-GB" dirty="0">
                <a:latin typeface="Helvetica" pitchFamily="2" charset="0"/>
              </a:rPr>
              <a:t> files: </a:t>
            </a:r>
          </a:p>
          <a:p>
            <a:r>
              <a:rPr lang="en-GB" dirty="0">
                <a:latin typeface="Helvetica" pitchFamily="2" charset="0"/>
              </a:rPr>
              <a:t>- </a:t>
            </a:r>
            <a:r>
              <a:rPr lang="en-GB" b="1" dirty="0" err="1">
                <a:latin typeface="Helvetica" pitchFamily="2" charset="0"/>
              </a:rPr>
              <a:t>ui</a:t>
            </a:r>
            <a:r>
              <a:rPr lang="en-GB" dirty="0" err="1">
                <a:latin typeface="Helvetica" pitchFamily="2" charset="0"/>
              </a:rPr>
              <a:t>.R</a:t>
            </a:r>
            <a:r>
              <a:rPr lang="en-GB" dirty="0">
                <a:latin typeface="Helvetica" pitchFamily="2" charset="0"/>
              </a:rPr>
              <a:t>: user interface, i.e. the </a:t>
            </a:r>
            <a:r>
              <a:rPr lang="en-GB" b="1" dirty="0">
                <a:latin typeface="Helvetica" pitchFamily="2" charset="0"/>
              </a:rPr>
              <a:t>look</a:t>
            </a:r>
            <a:r>
              <a:rPr lang="en-GB" dirty="0">
                <a:latin typeface="Helvetica" pitchFamily="2" charset="0"/>
              </a:rPr>
              <a:t> of the app</a:t>
            </a:r>
          </a:p>
          <a:p>
            <a:r>
              <a:rPr lang="en-GB" dirty="0">
                <a:latin typeface="Helvetica" pitchFamily="2" charset="0"/>
              </a:rPr>
              <a:t>- </a:t>
            </a:r>
            <a:r>
              <a:rPr lang="en-GB" b="1" dirty="0" err="1">
                <a:latin typeface="Helvetica" pitchFamily="2" charset="0"/>
              </a:rPr>
              <a:t>server</a:t>
            </a:r>
            <a:r>
              <a:rPr lang="en-GB" dirty="0" err="1">
                <a:latin typeface="Helvetica" pitchFamily="2" charset="0"/>
              </a:rPr>
              <a:t>.R</a:t>
            </a:r>
            <a:r>
              <a:rPr lang="en-GB" dirty="0">
                <a:latin typeface="Helvetica" pitchFamily="2" charset="0"/>
              </a:rPr>
              <a:t>: server logic, i.e. the </a:t>
            </a:r>
            <a:r>
              <a:rPr lang="en-GB" b="1" dirty="0">
                <a:latin typeface="Helvetica" pitchFamily="2" charset="0"/>
              </a:rPr>
              <a:t>behaviour</a:t>
            </a:r>
            <a:r>
              <a:rPr lang="en-GB" dirty="0">
                <a:latin typeface="Helvetica" pitchFamily="2" charset="0"/>
              </a:rPr>
              <a:t> of the app</a:t>
            </a:r>
          </a:p>
          <a:p>
            <a:endParaRPr lang="en-GB" sz="1400" dirty="0">
              <a:latin typeface="Helvetica" pitchFamily="2" charset="0"/>
            </a:endParaRPr>
          </a:p>
          <a:p>
            <a:r>
              <a:rPr lang="en-GB" sz="1400" dirty="0">
                <a:latin typeface="Helvetica" pitchFamily="2" charset="0"/>
              </a:rPr>
              <a:t>They are dependent of one another, as the </a:t>
            </a:r>
            <a:r>
              <a:rPr lang="en-GB" sz="1400" b="1" dirty="0">
                <a:latin typeface="Helvetica" pitchFamily="2" charset="0"/>
              </a:rPr>
              <a:t>input of the user </a:t>
            </a:r>
            <a:r>
              <a:rPr lang="en-GB" sz="1400" dirty="0">
                <a:latin typeface="Helvetica" pitchFamily="2" charset="0"/>
              </a:rPr>
              <a:t>(defined in the </a:t>
            </a:r>
            <a:r>
              <a:rPr lang="en-GB" sz="1400" dirty="0" err="1">
                <a:latin typeface="Helvetica" pitchFamily="2" charset="0"/>
              </a:rPr>
              <a:t>ui</a:t>
            </a:r>
            <a:r>
              <a:rPr lang="en-GB" sz="1400" dirty="0">
                <a:latin typeface="Helvetica" pitchFamily="2" charset="0"/>
              </a:rPr>
              <a:t>) must have </a:t>
            </a:r>
            <a:r>
              <a:rPr lang="en-GB" sz="1400" b="1" dirty="0">
                <a:latin typeface="Helvetica" pitchFamily="2" charset="0"/>
              </a:rPr>
              <a:t>consequences on the output </a:t>
            </a:r>
            <a:r>
              <a:rPr lang="en-GB" sz="1400" dirty="0">
                <a:latin typeface="Helvetica" pitchFamily="2" charset="0"/>
              </a:rPr>
              <a:t>(handled in the server)</a:t>
            </a:r>
          </a:p>
        </p:txBody>
      </p:sp>
      <p:sp>
        <p:nvSpPr>
          <p:cNvPr id="27" name="Rounded Rectangle 26">
            <a:extLst>
              <a:ext uri="{FF2B5EF4-FFF2-40B4-BE49-F238E27FC236}">
                <a16:creationId xmlns:a16="http://schemas.microsoft.com/office/drawing/2014/main" id="{52B9DC5C-3135-0972-DA76-FE9BA0EC4CA0}"/>
              </a:ext>
            </a:extLst>
          </p:cNvPr>
          <p:cNvSpPr/>
          <p:nvPr/>
        </p:nvSpPr>
        <p:spPr>
          <a:xfrm>
            <a:off x="5714093" y="4553077"/>
            <a:ext cx="864973" cy="220415"/>
          </a:xfrm>
          <a:prstGeom prst="roundRect">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ounded Rectangle 27">
            <a:extLst>
              <a:ext uri="{FF2B5EF4-FFF2-40B4-BE49-F238E27FC236}">
                <a16:creationId xmlns:a16="http://schemas.microsoft.com/office/drawing/2014/main" id="{063D24FD-3D4F-A553-FAFE-EE0D0E3A9501}"/>
              </a:ext>
            </a:extLst>
          </p:cNvPr>
          <p:cNvSpPr/>
          <p:nvPr/>
        </p:nvSpPr>
        <p:spPr>
          <a:xfrm>
            <a:off x="9598085" y="5056161"/>
            <a:ext cx="1239795" cy="251072"/>
          </a:xfrm>
          <a:prstGeom prst="roundRect">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B7252E92-CFE6-8DF3-6576-F046C7FBE026}"/>
              </a:ext>
            </a:extLst>
          </p:cNvPr>
          <p:cNvSpPr txBox="1"/>
          <p:nvPr/>
        </p:nvSpPr>
        <p:spPr>
          <a:xfrm>
            <a:off x="3835861" y="1096167"/>
            <a:ext cx="3876955" cy="246221"/>
          </a:xfrm>
          <a:prstGeom prst="rect">
            <a:avLst/>
          </a:prstGeom>
          <a:noFill/>
          <a:ln>
            <a:solidFill>
              <a:srgbClr val="7E7979"/>
            </a:solidFill>
          </a:ln>
        </p:spPr>
        <p:txBody>
          <a:bodyPr wrap="square">
            <a:spAutoFit/>
          </a:bodyPr>
          <a:lstStyle/>
          <a:p>
            <a:pPr algn="ctr"/>
            <a:r>
              <a:rPr lang="en-GB" sz="1000" dirty="0">
                <a:solidFill>
                  <a:schemeClr val="bg2">
                    <a:lumMod val="50000"/>
                  </a:schemeClr>
                </a:solidFill>
                <a:latin typeface="Helvetica" pitchFamily="2" charset="0"/>
              </a:rPr>
              <a:t>Example of web app</a:t>
            </a:r>
          </a:p>
        </p:txBody>
      </p:sp>
    </p:spTree>
    <p:extLst>
      <p:ext uri="{BB962C8B-B14F-4D97-AF65-F5344CB8AC3E}">
        <p14:creationId xmlns:p14="http://schemas.microsoft.com/office/powerpoint/2010/main" val="791317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2D6C1-6B04-FA81-4907-C1BD36415A03}"/>
              </a:ext>
            </a:extLst>
          </p:cNvPr>
          <p:cNvSpPr>
            <a:spLocks noGrp="1"/>
          </p:cNvSpPr>
          <p:nvPr>
            <p:ph type="title"/>
          </p:nvPr>
        </p:nvSpPr>
        <p:spPr/>
        <p:txBody>
          <a:bodyPr/>
          <a:lstStyle/>
          <a:p>
            <a:r>
              <a:rPr lang="en-GB" dirty="0"/>
              <a:t>How does Shiny work?</a:t>
            </a:r>
          </a:p>
        </p:txBody>
      </p:sp>
      <p:sp>
        <p:nvSpPr>
          <p:cNvPr id="4" name="Date Placeholder 3">
            <a:extLst>
              <a:ext uri="{FF2B5EF4-FFF2-40B4-BE49-F238E27FC236}">
                <a16:creationId xmlns:a16="http://schemas.microsoft.com/office/drawing/2014/main" id="{A2E629D3-9CC7-C221-3B19-5148C09D6E58}"/>
              </a:ext>
            </a:extLst>
          </p:cNvPr>
          <p:cNvSpPr>
            <a:spLocks noGrp="1"/>
          </p:cNvSpPr>
          <p:nvPr>
            <p:ph type="dt" sz="half" idx="10"/>
          </p:nvPr>
        </p:nvSpPr>
        <p:spPr/>
        <p:txBody>
          <a:bodyPr/>
          <a:lstStyle/>
          <a:p>
            <a:r>
              <a:rPr lang="fr-FR"/>
              <a:t>17/05/2024</a:t>
            </a:r>
            <a:endParaRPr lang="en-FR" dirty="0"/>
          </a:p>
        </p:txBody>
      </p:sp>
      <p:sp>
        <p:nvSpPr>
          <p:cNvPr id="5" name="Footer Placeholder 4">
            <a:extLst>
              <a:ext uri="{FF2B5EF4-FFF2-40B4-BE49-F238E27FC236}">
                <a16:creationId xmlns:a16="http://schemas.microsoft.com/office/drawing/2014/main" id="{A31CD883-5902-C3E2-101B-EDE431C0F36B}"/>
              </a:ext>
            </a:extLst>
          </p:cNvPr>
          <p:cNvSpPr>
            <a:spLocks noGrp="1"/>
          </p:cNvSpPr>
          <p:nvPr>
            <p:ph type="ftr" sz="quarter" idx="11"/>
          </p:nvPr>
        </p:nvSpPr>
        <p:spPr/>
        <p:txBody>
          <a:bodyPr/>
          <a:lstStyle/>
          <a:p>
            <a:r>
              <a:rPr lang="en-FR"/>
              <a:t>Presentation SingleCellViz</a:t>
            </a:r>
            <a:endParaRPr lang="en-FR" dirty="0"/>
          </a:p>
        </p:txBody>
      </p:sp>
      <p:sp>
        <p:nvSpPr>
          <p:cNvPr id="6" name="Slide Number Placeholder 5">
            <a:extLst>
              <a:ext uri="{FF2B5EF4-FFF2-40B4-BE49-F238E27FC236}">
                <a16:creationId xmlns:a16="http://schemas.microsoft.com/office/drawing/2014/main" id="{9ABAEC90-EF0A-C8D7-7C88-D27CEFB943F5}"/>
              </a:ext>
            </a:extLst>
          </p:cNvPr>
          <p:cNvSpPr>
            <a:spLocks noGrp="1"/>
          </p:cNvSpPr>
          <p:nvPr>
            <p:ph type="sldNum" sz="quarter" idx="12"/>
          </p:nvPr>
        </p:nvSpPr>
        <p:spPr/>
        <p:txBody>
          <a:bodyPr/>
          <a:lstStyle/>
          <a:p>
            <a:fld id="{71B5D23A-62B8-2E4D-90CE-A426B7F33AA8}" type="slidenum">
              <a:rPr lang="en-FR" smtClean="0"/>
              <a:pPr/>
              <a:t>6</a:t>
            </a:fld>
            <a:endParaRPr lang="en-FR" dirty="0"/>
          </a:p>
        </p:txBody>
      </p:sp>
      <p:sp>
        <p:nvSpPr>
          <p:cNvPr id="18" name="TextBox 17">
            <a:extLst>
              <a:ext uri="{FF2B5EF4-FFF2-40B4-BE49-F238E27FC236}">
                <a16:creationId xmlns:a16="http://schemas.microsoft.com/office/drawing/2014/main" id="{6DF6A422-8C57-A41B-E4CC-AF270EDC356E}"/>
              </a:ext>
            </a:extLst>
          </p:cNvPr>
          <p:cNvSpPr txBox="1"/>
          <p:nvPr/>
        </p:nvSpPr>
        <p:spPr>
          <a:xfrm>
            <a:off x="8241052" y="4427633"/>
            <a:ext cx="3703113" cy="1876091"/>
          </a:xfrm>
          <a:prstGeom prst="rect">
            <a:avLst/>
          </a:prstGeom>
          <a:solidFill>
            <a:srgbClr val="1F1F1F"/>
          </a:solidFill>
        </p:spPr>
        <p:txBody>
          <a:bodyPr wrap="square">
            <a:spAutoFit/>
          </a:bodyPr>
          <a:lstStyle/>
          <a:p>
            <a:pPr>
              <a:lnSpc>
                <a:spcPts val="1350"/>
              </a:lnSpc>
            </a:pPr>
            <a:r>
              <a:rPr lang="en-FR" sz="1000" kern="0" dirty="0">
                <a:solidFill>
                  <a:srgbClr val="C586C0"/>
                </a:solidFill>
                <a:effectLst/>
                <a:latin typeface="Menlo" panose="020B0609030804020204" pitchFamily="49" charset="0"/>
                <a:ea typeface="Times New Roman" panose="02020603050405020304" pitchFamily="18" charset="0"/>
                <a:cs typeface="Times New Roman" panose="02020603050405020304" pitchFamily="18" charset="0"/>
              </a:rPr>
              <a:t>function</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input</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output</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endParaRPr lang="en-FR"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output</a:t>
            </a:r>
            <a:r>
              <a:rPr lang="en-FR" sz="1000" kern="0" dirty="0">
                <a:solidFill>
                  <a:srgbClr val="569CD6"/>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main_plot</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D4D4D4"/>
                </a:solidFill>
                <a:effectLst/>
                <a:latin typeface="Menlo" panose="020B0609030804020204" pitchFamily="49" charset="0"/>
                <a:ea typeface="Times New Roman" panose="02020603050405020304" pitchFamily="18" charset="0"/>
                <a:cs typeface="Times New Roman" panose="02020603050405020304" pitchFamily="18" charset="0"/>
              </a:rPr>
              <a:t>&lt;-</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renderPlot</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endParaRPr lang="en-FR"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DCDCAA"/>
                </a:solidFill>
                <a:effectLst/>
                <a:latin typeface="Menlo" panose="020B0609030804020204" pitchFamily="49" charset="0"/>
                <a:ea typeface="Times New Roman" panose="02020603050405020304" pitchFamily="18" charset="0"/>
                <a:cs typeface="Times New Roman" panose="02020603050405020304" pitchFamily="18" charset="0"/>
              </a:rPr>
              <a:t>hist</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faithful</a:t>
            </a:r>
            <a:r>
              <a:rPr lang="en-FR" sz="1000" kern="0" dirty="0">
                <a:solidFill>
                  <a:srgbClr val="569CD6"/>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eruptions</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endParaRPr lang="en-FR"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probability</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D4D4D4"/>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569CD6"/>
                </a:solidFill>
                <a:effectLst/>
                <a:latin typeface="Menlo" panose="020B0609030804020204" pitchFamily="49" charset="0"/>
                <a:ea typeface="Times New Roman" panose="02020603050405020304" pitchFamily="18" charset="0"/>
                <a:cs typeface="Times New Roman" panose="02020603050405020304" pitchFamily="18" charset="0"/>
              </a:rPr>
              <a:t>TRUE</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endParaRPr lang="en-FR"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breaks</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D4D4D4"/>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DCDCAA"/>
                </a:solidFill>
                <a:effectLst/>
                <a:latin typeface="Menlo" panose="020B0609030804020204" pitchFamily="49" charset="0"/>
                <a:ea typeface="Times New Roman" panose="02020603050405020304" pitchFamily="18" charset="0"/>
                <a:cs typeface="Times New Roman" panose="02020603050405020304" pitchFamily="18" charset="0"/>
              </a:rPr>
              <a:t>as.numeric</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input</a:t>
            </a:r>
            <a:r>
              <a:rPr lang="en-FR" sz="1000" kern="0" dirty="0">
                <a:solidFill>
                  <a:srgbClr val="569CD6"/>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n_breaks</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endParaRPr lang="en-FR"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xlab</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D4D4D4"/>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CE9178"/>
                </a:solidFill>
                <a:effectLst/>
                <a:latin typeface="Menlo" panose="020B0609030804020204" pitchFamily="49" charset="0"/>
                <a:ea typeface="Times New Roman" panose="02020603050405020304" pitchFamily="18" charset="0"/>
                <a:cs typeface="Times New Roman" panose="02020603050405020304" pitchFamily="18" charset="0"/>
              </a:rPr>
              <a:t>"Duration (minutes)"</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endParaRPr lang="en-FR"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main</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D4D4D4"/>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CE9178"/>
                </a:solidFill>
                <a:effectLst/>
                <a:latin typeface="Menlo" panose="020B0609030804020204" pitchFamily="49" charset="0"/>
                <a:ea typeface="Times New Roman" panose="02020603050405020304" pitchFamily="18" charset="0"/>
                <a:cs typeface="Times New Roman" panose="02020603050405020304" pitchFamily="18" charset="0"/>
              </a:rPr>
              <a:t>"Geyser eruption duration"</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endParaRPr lang="en-FR"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endParaRPr lang="en-FR"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endParaRPr lang="en-FR"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endParaRPr lang="en-FR" sz="1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TextBox 21">
            <a:extLst>
              <a:ext uri="{FF2B5EF4-FFF2-40B4-BE49-F238E27FC236}">
                <a16:creationId xmlns:a16="http://schemas.microsoft.com/office/drawing/2014/main" id="{E9512CDA-AE9F-6250-BEA8-35B8A022428E}"/>
              </a:ext>
            </a:extLst>
          </p:cNvPr>
          <p:cNvSpPr txBox="1"/>
          <p:nvPr/>
        </p:nvSpPr>
        <p:spPr>
          <a:xfrm>
            <a:off x="211259" y="4427633"/>
            <a:ext cx="3580464" cy="1876091"/>
          </a:xfrm>
          <a:prstGeom prst="rect">
            <a:avLst/>
          </a:prstGeom>
          <a:solidFill>
            <a:srgbClr val="1F1F1F"/>
          </a:solidFill>
        </p:spPr>
        <p:txBody>
          <a:bodyPr wrap="square">
            <a:spAutoFit/>
          </a:bodyPr>
          <a:lstStyle/>
          <a:p>
            <a:pPr>
              <a:lnSpc>
                <a:spcPts val="1350"/>
              </a:lnSpc>
            </a:pP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bootstrapPage</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endParaRPr lang="en-FR"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selectInput</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inputId</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D4D4D4"/>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CE9178"/>
                </a:solidFill>
                <a:effectLst/>
                <a:latin typeface="Menlo" panose="020B0609030804020204" pitchFamily="49" charset="0"/>
                <a:ea typeface="Times New Roman" panose="02020603050405020304" pitchFamily="18" charset="0"/>
                <a:cs typeface="Times New Roman" panose="02020603050405020304" pitchFamily="18" charset="0"/>
              </a:rPr>
              <a:t>"n_breaks"</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endParaRPr lang="en-FR"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label</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D4D4D4"/>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CE9178"/>
                </a:solidFill>
                <a:effectLst/>
                <a:latin typeface="Menlo" panose="020B0609030804020204" pitchFamily="49" charset="0"/>
                <a:ea typeface="Times New Roman" panose="02020603050405020304" pitchFamily="18" charset="0"/>
                <a:cs typeface="Times New Roman" panose="02020603050405020304" pitchFamily="18" charset="0"/>
              </a:rPr>
              <a:t>"Number of bins in histogram (approximate):"</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endParaRPr lang="en-FR"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choices</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D4D4D4"/>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DCDCAA"/>
                </a:solidFill>
                <a:effectLst/>
                <a:latin typeface="Menlo" panose="020B0609030804020204" pitchFamily="49" charset="0"/>
                <a:ea typeface="Times New Roman" panose="02020603050405020304" pitchFamily="18" charset="0"/>
                <a:cs typeface="Times New Roman" panose="02020603050405020304" pitchFamily="18" charset="0"/>
              </a:rPr>
              <a:t>c</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000" kern="0" dirty="0">
                <a:solidFill>
                  <a:srgbClr val="B5CEA8"/>
                </a:solidFill>
                <a:effectLst/>
                <a:latin typeface="Menlo" panose="020B0609030804020204" pitchFamily="49" charset="0"/>
                <a:ea typeface="Times New Roman" panose="02020603050405020304" pitchFamily="18" charset="0"/>
                <a:cs typeface="Times New Roman" panose="02020603050405020304" pitchFamily="18" charset="0"/>
              </a:rPr>
              <a:t>10</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B5CEA8"/>
                </a:solidFill>
                <a:effectLst/>
                <a:latin typeface="Menlo" panose="020B0609030804020204" pitchFamily="49" charset="0"/>
                <a:ea typeface="Times New Roman" panose="02020603050405020304" pitchFamily="18" charset="0"/>
                <a:cs typeface="Times New Roman" panose="02020603050405020304" pitchFamily="18" charset="0"/>
              </a:rPr>
              <a:t>20</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B5CEA8"/>
                </a:solidFill>
                <a:effectLst/>
                <a:latin typeface="Menlo" panose="020B0609030804020204" pitchFamily="49" charset="0"/>
                <a:ea typeface="Times New Roman" panose="02020603050405020304" pitchFamily="18" charset="0"/>
                <a:cs typeface="Times New Roman" panose="02020603050405020304" pitchFamily="18" charset="0"/>
              </a:rPr>
              <a:t>35</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B5CEA8"/>
                </a:solidFill>
                <a:effectLst/>
                <a:latin typeface="Menlo" panose="020B0609030804020204" pitchFamily="49" charset="0"/>
                <a:ea typeface="Times New Roman" panose="02020603050405020304" pitchFamily="18" charset="0"/>
                <a:cs typeface="Times New Roman" panose="02020603050405020304" pitchFamily="18" charset="0"/>
              </a:rPr>
              <a:t>50</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endParaRPr lang="en-FR"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selected</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D4D4D4"/>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B5CEA8"/>
                </a:solidFill>
                <a:effectLst/>
                <a:latin typeface="Menlo" panose="020B0609030804020204" pitchFamily="49" charset="0"/>
                <a:ea typeface="Times New Roman" panose="02020603050405020304" pitchFamily="18" charset="0"/>
                <a:cs typeface="Times New Roman" panose="02020603050405020304" pitchFamily="18" charset="0"/>
              </a:rPr>
              <a:t>20</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endParaRPr lang="en-FR"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a:t>
            </a:r>
            <a:endParaRPr lang="en-FR"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plotOutput</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outputId</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D4D4D4"/>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CE9178"/>
                </a:solidFill>
                <a:effectLst/>
                <a:latin typeface="Menlo" panose="020B0609030804020204" pitchFamily="49" charset="0"/>
                <a:ea typeface="Times New Roman" panose="02020603050405020304" pitchFamily="18" charset="0"/>
                <a:cs typeface="Times New Roman" panose="02020603050405020304" pitchFamily="18" charset="0"/>
              </a:rPr>
              <a:t>"main_plot"</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height</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D4D4D4"/>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CE9178"/>
                </a:solidFill>
                <a:effectLst/>
                <a:latin typeface="Menlo" panose="020B0609030804020204" pitchFamily="49" charset="0"/>
                <a:ea typeface="Times New Roman" panose="02020603050405020304" pitchFamily="18" charset="0"/>
                <a:cs typeface="Times New Roman" panose="02020603050405020304" pitchFamily="18" charset="0"/>
              </a:rPr>
              <a:t>"300px"</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endParaRPr lang="en-FR"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endParaRPr lang="en-FR" sz="1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TextBox 22">
            <a:extLst>
              <a:ext uri="{FF2B5EF4-FFF2-40B4-BE49-F238E27FC236}">
                <a16:creationId xmlns:a16="http://schemas.microsoft.com/office/drawing/2014/main" id="{70DC9642-F413-8A5A-9F14-1AC89F489D42}"/>
              </a:ext>
            </a:extLst>
          </p:cNvPr>
          <p:cNvSpPr txBox="1"/>
          <p:nvPr/>
        </p:nvSpPr>
        <p:spPr>
          <a:xfrm>
            <a:off x="211259" y="4140173"/>
            <a:ext cx="3580464" cy="246221"/>
          </a:xfrm>
          <a:prstGeom prst="rect">
            <a:avLst/>
          </a:prstGeom>
          <a:noFill/>
          <a:ln>
            <a:solidFill>
              <a:srgbClr val="7E7979"/>
            </a:solidFill>
          </a:ln>
        </p:spPr>
        <p:txBody>
          <a:bodyPr wrap="square">
            <a:spAutoFit/>
          </a:bodyPr>
          <a:lstStyle/>
          <a:p>
            <a:pPr algn="ctr"/>
            <a:r>
              <a:rPr lang="en-GB" sz="1000">
                <a:solidFill>
                  <a:schemeClr val="bg2">
                    <a:lumMod val="50000"/>
                  </a:schemeClr>
                </a:solidFill>
                <a:latin typeface="Helvetica" pitchFamily="2" charset="0"/>
              </a:rPr>
              <a:t>Example of ui.R file</a:t>
            </a:r>
          </a:p>
        </p:txBody>
      </p:sp>
      <p:sp>
        <p:nvSpPr>
          <p:cNvPr id="24" name="TextBox 23">
            <a:extLst>
              <a:ext uri="{FF2B5EF4-FFF2-40B4-BE49-F238E27FC236}">
                <a16:creationId xmlns:a16="http://schemas.microsoft.com/office/drawing/2014/main" id="{E20D9333-E461-689F-37C0-B70BB24FAA2A}"/>
              </a:ext>
            </a:extLst>
          </p:cNvPr>
          <p:cNvSpPr txBox="1"/>
          <p:nvPr/>
        </p:nvSpPr>
        <p:spPr>
          <a:xfrm>
            <a:off x="8241051" y="4140173"/>
            <a:ext cx="3698351" cy="246220"/>
          </a:xfrm>
          <a:prstGeom prst="rect">
            <a:avLst/>
          </a:prstGeom>
          <a:noFill/>
          <a:ln>
            <a:solidFill>
              <a:srgbClr val="7E7979"/>
            </a:solidFill>
          </a:ln>
        </p:spPr>
        <p:txBody>
          <a:bodyPr wrap="square">
            <a:spAutoFit/>
          </a:bodyPr>
          <a:lstStyle/>
          <a:p>
            <a:pPr algn="ctr"/>
            <a:r>
              <a:rPr lang="en-GB" sz="1000">
                <a:solidFill>
                  <a:schemeClr val="bg2">
                    <a:lumMod val="50000"/>
                  </a:schemeClr>
                </a:solidFill>
                <a:latin typeface="Helvetica" pitchFamily="2" charset="0"/>
              </a:rPr>
              <a:t>Example of server.R file</a:t>
            </a:r>
          </a:p>
        </p:txBody>
      </p:sp>
      <p:sp>
        <p:nvSpPr>
          <p:cNvPr id="28" name="Rounded Rectangle 27">
            <a:extLst>
              <a:ext uri="{FF2B5EF4-FFF2-40B4-BE49-F238E27FC236}">
                <a16:creationId xmlns:a16="http://schemas.microsoft.com/office/drawing/2014/main" id="{063D24FD-3D4F-A553-FAFE-EE0D0E3A9501}"/>
              </a:ext>
            </a:extLst>
          </p:cNvPr>
          <p:cNvSpPr/>
          <p:nvPr/>
        </p:nvSpPr>
        <p:spPr>
          <a:xfrm>
            <a:off x="10252506" y="5139867"/>
            <a:ext cx="1239795" cy="251072"/>
          </a:xfrm>
          <a:prstGeom prst="roundRect">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0E7A6B28-0C88-5EAD-3029-75518F41BDB3}"/>
              </a:ext>
            </a:extLst>
          </p:cNvPr>
          <p:cNvSpPr txBox="1"/>
          <p:nvPr/>
        </p:nvSpPr>
        <p:spPr>
          <a:xfrm>
            <a:off x="4135716" y="4140173"/>
            <a:ext cx="3920567" cy="2246769"/>
          </a:xfrm>
          <a:prstGeom prst="rect">
            <a:avLst/>
          </a:prstGeom>
          <a:noFill/>
        </p:spPr>
        <p:txBody>
          <a:bodyPr wrap="square" rtlCol="0">
            <a:spAutoFit/>
          </a:bodyPr>
          <a:lstStyle/>
          <a:p>
            <a:pPr marL="342900" indent="-342900">
              <a:buAutoNum type="arabicParenR"/>
            </a:pPr>
            <a:r>
              <a:rPr lang="en-GB" sz="1400" b="1" dirty="0">
                <a:latin typeface="Helvetica" pitchFamily="2" charset="0"/>
              </a:rPr>
              <a:t>Initialization</a:t>
            </a:r>
            <a:r>
              <a:rPr lang="en-GB" sz="1400" dirty="0">
                <a:latin typeface="Helvetica" pitchFamily="2" charset="0"/>
              </a:rPr>
              <a:t> of the page: </a:t>
            </a:r>
            <a:r>
              <a:rPr lang="en-GB" sz="1400" dirty="0" err="1">
                <a:latin typeface="Helvetica" pitchFamily="2" charset="0"/>
              </a:rPr>
              <a:t>output$main_plot</a:t>
            </a:r>
            <a:r>
              <a:rPr lang="en-GB" sz="1400" dirty="0">
                <a:latin typeface="Helvetica" pitchFamily="2" charset="0"/>
              </a:rPr>
              <a:t> needs to be calculated</a:t>
            </a:r>
          </a:p>
          <a:p>
            <a:pPr marL="342900" indent="-342900">
              <a:buAutoNum type="arabicParenR"/>
            </a:pPr>
            <a:r>
              <a:rPr lang="en-GB" sz="1400" dirty="0">
                <a:latin typeface="Helvetica" pitchFamily="2" charset="0"/>
              </a:rPr>
              <a:t>Everything is “</a:t>
            </a:r>
            <a:r>
              <a:rPr lang="en-GB" sz="1400" b="1" dirty="0">
                <a:latin typeface="Helvetica" pitchFamily="2" charset="0"/>
              </a:rPr>
              <a:t>ready</a:t>
            </a:r>
            <a:r>
              <a:rPr lang="en-GB" sz="1400" dirty="0">
                <a:latin typeface="Helvetica" pitchFamily="2" charset="0"/>
              </a:rPr>
              <a:t>”</a:t>
            </a:r>
          </a:p>
          <a:p>
            <a:pPr marL="342900" indent="-342900">
              <a:buAutoNum type="arabicParenR"/>
            </a:pPr>
            <a:r>
              <a:rPr lang="en-GB" sz="1400" dirty="0">
                <a:latin typeface="Helvetica" pitchFamily="2" charset="0"/>
              </a:rPr>
              <a:t>Change in </a:t>
            </a:r>
            <a:r>
              <a:rPr lang="en-GB" sz="1400" b="1" dirty="0" err="1">
                <a:latin typeface="Helvetica" pitchFamily="2" charset="0"/>
              </a:rPr>
              <a:t>input$n_breaks</a:t>
            </a:r>
            <a:r>
              <a:rPr lang="en-GB" sz="1400" dirty="0">
                <a:latin typeface="Helvetica" pitchFamily="2" charset="0"/>
              </a:rPr>
              <a:t>: every object that depends on it gets invalidated</a:t>
            </a:r>
          </a:p>
          <a:p>
            <a:pPr marL="342900" indent="-342900">
              <a:buAutoNum type="arabicParenR"/>
            </a:pPr>
            <a:r>
              <a:rPr lang="en-GB" sz="1400" b="1" dirty="0">
                <a:latin typeface="Helvetica" pitchFamily="2" charset="0"/>
              </a:rPr>
              <a:t>Recalculation</a:t>
            </a:r>
            <a:r>
              <a:rPr lang="en-GB" sz="1400" dirty="0">
                <a:latin typeface="Helvetica" pitchFamily="2" charset="0"/>
              </a:rPr>
              <a:t> of </a:t>
            </a:r>
            <a:r>
              <a:rPr lang="en-GB" sz="1400" dirty="0" err="1">
                <a:latin typeface="Helvetica" pitchFamily="2" charset="0"/>
              </a:rPr>
              <a:t>output$main_plot</a:t>
            </a:r>
            <a:endParaRPr lang="en-GB" sz="1400" dirty="0">
              <a:latin typeface="Helvetica" pitchFamily="2" charset="0"/>
            </a:endParaRPr>
          </a:p>
          <a:p>
            <a:pPr marL="342900" indent="-342900">
              <a:buAutoNum type="arabicParenR"/>
            </a:pPr>
            <a:r>
              <a:rPr lang="en-GB" sz="1400" dirty="0">
                <a:latin typeface="Helvetica" pitchFamily="2" charset="0"/>
              </a:rPr>
              <a:t>Everything is “</a:t>
            </a:r>
            <a:r>
              <a:rPr lang="en-GB" sz="1400" b="1" dirty="0">
                <a:latin typeface="Helvetica" pitchFamily="2" charset="0"/>
              </a:rPr>
              <a:t>ready</a:t>
            </a:r>
            <a:r>
              <a:rPr lang="en-GB" sz="1400" dirty="0">
                <a:latin typeface="Helvetica" pitchFamily="2" charset="0"/>
              </a:rPr>
              <a:t>” again</a:t>
            </a:r>
          </a:p>
          <a:p>
            <a:pPr marL="342900" indent="-342900">
              <a:buAutoNum type="arabicParenR"/>
            </a:pPr>
            <a:endParaRPr lang="en-GB" sz="1400" dirty="0">
              <a:latin typeface="Helvetica" pitchFamily="2" charset="0"/>
            </a:endParaRPr>
          </a:p>
          <a:p>
            <a:r>
              <a:rPr lang="en-GB" sz="1400" dirty="0">
                <a:latin typeface="Helvetica" pitchFamily="2" charset="0"/>
                <a:sym typeface="Wingdings" pitchFamily="2" charset="2"/>
              </a:rPr>
              <a:t> This is what happens to every </a:t>
            </a:r>
            <a:r>
              <a:rPr lang="en-GB" sz="1400" b="1" dirty="0">
                <a:latin typeface="Helvetica" pitchFamily="2" charset="0"/>
                <a:sym typeface="Wingdings" pitchFamily="2" charset="2"/>
              </a:rPr>
              <a:t>reactive element</a:t>
            </a:r>
            <a:r>
              <a:rPr lang="en-GB" sz="1400" dirty="0">
                <a:latin typeface="Helvetica" pitchFamily="2" charset="0"/>
                <a:sym typeface="Wingdings" pitchFamily="2" charset="2"/>
              </a:rPr>
              <a:t> of the app</a:t>
            </a:r>
            <a:endParaRPr lang="en-GB" sz="1400" dirty="0">
              <a:latin typeface="Helvetica" pitchFamily="2" charset="0"/>
            </a:endParaRPr>
          </a:p>
        </p:txBody>
      </p:sp>
      <p:pic>
        <p:nvPicPr>
          <p:cNvPr id="12" name="Picture 11">
            <a:extLst>
              <a:ext uri="{FF2B5EF4-FFF2-40B4-BE49-F238E27FC236}">
                <a16:creationId xmlns:a16="http://schemas.microsoft.com/office/drawing/2014/main" id="{775A5FD7-6811-9E47-BF2E-8CD31EC38E50}"/>
              </a:ext>
            </a:extLst>
          </p:cNvPr>
          <p:cNvPicPr>
            <a:picLocks noChangeAspect="1"/>
          </p:cNvPicPr>
          <p:nvPr/>
        </p:nvPicPr>
        <p:blipFill rotWithShape="1">
          <a:blip r:embed="rId3"/>
          <a:srcRect b="1429"/>
          <a:stretch/>
        </p:blipFill>
        <p:spPr>
          <a:xfrm>
            <a:off x="2209800" y="1663004"/>
            <a:ext cx="7772400" cy="2109645"/>
          </a:xfrm>
          <a:prstGeom prst="rect">
            <a:avLst/>
          </a:prstGeom>
        </p:spPr>
      </p:pic>
      <p:sp>
        <p:nvSpPr>
          <p:cNvPr id="13" name="TextBox 12">
            <a:extLst>
              <a:ext uri="{FF2B5EF4-FFF2-40B4-BE49-F238E27FC236}">
                <a16:creationId xmlns:a16="http://schemas.microsoft.com/office/drawing/2014/main" id="{2520E7E6-C3D1-A718-FF5D-CE327870285D}"/>
              </a:ext>
            </a:extLst>
          </p:cNvPr>
          <p:cNvSpPr txBox="1"/>
          <p:nvPr/>
        </p:nvSpPr>
        <p:spPr>
          <a:xfrm>
            <a:off x="2209799" y="1312208"/>
            <a:ext cx="7772399" cy="246221"/>
          </a:xfrm>
          <a:prstGeom prst="rect">
            <a:avLst/>
          </a:prstGeom>
          <a:noFill/>
          <a:ln>
            <a:solidFill>
              <a:srgbClr val="7E7979"/>
            </a:solidFill>
          </a:ln>
        </p:spPr>
        <p:txBody>
          <a:bodyPr wrap="square">
            <a:spAutoFit/>
          </a:bodyPr>
          <a:lstStyle/>
          <a:p>
            <a:pPr algn="ctr"/>
            <a:r>
              <a:rPr lang="en-GB" sz="1000" dirty="0">
                <a:solidFill>
                  <a:schemeClr val="bg2">
                    <a:lumMod val="50000"/>
                  </a:schemeClr>
                </a:solidFill>
                <a:latin typeface="Helvetica" pitchFamily="2" charset="0"/>
              </a:rPr>
              <a:t>Example of reactivity log when to output a plot with a change of input</a:t>
            </a:r>
          </a:p>
        </p:txBody>
      </p:sp>
      <p:sp>
        <p:nvSpPr>
          <p:cNvPr id="17" name="Rounded Rectangle 16">
            <a:extLst>
              <a:ext uri="{FF2B5EF4-FFF2-40B4-BE49-F238E27FC236}">
                <a16:creationId xmlns:a16="http://schemas.microsoft.com/office/drawing/2014/main" id="{57AA2FAA-8BBA-D849-9768-F1148BB3B6E3}"/>
              </a:ext>
            </a:extLst>
          </p:cNvPr>
          <p:cNvSpPr/>
          <p:nvPr/>
        </p:nvSpPr>
        <p:spPr>
          <a:xfrm>
            <a:off x="8437418" y="4616058"/>
            <a:ext cx="1276883" cy="251072"/>
          </a:xfrm>
          <a:prstGeom prst="roundRect">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429467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F48BE50-373A-B4D4-C17F-82DBAFA8B53C}"/>
              </a:ext>
            </a:extLst>
          </p:cNvPr>
          <p:cNvPicPr>
            <a:picLocks noChangeAspect="1"/>
          </p:cNvPicPr>
          <p:nvPr/>
        </p:nvPicPr>
        <p:blipFill rotWithShape="1">
          <a:blip r:embed="rId3"/>
          <a:srcRect t="62136" b="1051"/>
          <a:stretch/>
        </p:blipFill>
        <p:spPr>
          <a:xfrm>
            <a:off x="168847" y="3495005"/>
            <a:ext cx="4610324" cy="2524626"/>
          </a:xfrm>
          <a:prstGeom prst="rect">
            <a:avLst/>
          </a:prstGeom>
        </p:spPr>
      </p:pic>
      <p:sp>
        <p:nvSpPr>
          <p:cNvPr id="2" name="Title 1">
            <a:extLst>
              <a:ext uri="{FF2B5EF4-FFF2-40B4-BE49-F238E27FC236}">
                <a16:creationId xmlns:a16="http://schemas.microsoft.com/office/drawing/2014/main" id="{F865EF37-18F3-19D6-299A-C8CA476B837E}"/>
              </a:ext>
            </a:extLst>
          </p:cNvPr>
          <p:cNvSpPr>
            <a:spLocks noGrp="1"/>
          </p:cNvSpPr>
          <p:nvPr>
            <p:ph type="title"/>
          </p:nvPr>
        </p:nvSpPr>
        <p:spPr/>
        <p:txBody>
          <a:bodyPr/>
          <a:lstStyle/>
          <a:p>
            <a:r>
              <a:rPr lang="en-GB" dirty="0"/>
              <a:t>Structure of the App</a:t>
            </a:r>
          </a:p>
        </p:txBody>
      </p:sp>
      <p:sp>
        <p:nvSpPr>
          <p:cNvPr id="4" name="Date Placeholder 3">
            <a:extLst>
              <a:ext uri="{FF2B5EF4-FFF2-40B4-BE49-F238E27FC236}">
                <a16:creationId xmlns:a16="http://schemas.microsoft.com/office/drawing/2014/main" id="{79DE5259-88E7-94FC-E93F-B49E46572EA8}"/>
              </a:ext>
            </a:extLst>
          </p:cNvPr>
          <p:cNvSpPr>
            <a:spLocks noGrp="1"/>
          </p:cNvSpPr>
          <p:nvPr>
            <p:ph type="dt" sz="half" idx="10"/>
          </p:nvPr>
        </p:nvSpPr>
        <p:spPr/>
        <p:txBody>
          <a:bodyPr/>
          <a:lstStyle/>
          <a:p>
            <a:r>
              <a:rPr lang="fr-FR"/>
              <a:t>17/05/2024</a:t>
            </a:r>
            <a:endParaRPr lang="en-FR" dirty="0"/>
          </a:p>
        </p:txBody>
      </p:sp>
      <p:sp>
        <p:nvSpPr>
          <p:cNvPr id="5" name="Footer Placeholder 4">
            <a:extLst>
              <a:ext uri="{FF2B5EF4-FFF2-40B4-BE49-F238E27FC236}">
                <a16:creationId xmlns:a16="http://schemas.microsoft.com/office/drawing/2014/main" id="{0FE8B07C-51F1-2CC3-D1A7-0CF84AB67EFE}"/>
              </a:ext>
            </a:extLst>
          </p:cNvPr>
          <p:cNvSpPr>
            <a:spLocks noGrp="1"/>
          </p:cNvSpPr>
          <p:nvPr>
            <p:ph type="ftr" sz="quarter" idx="11"/>
          </p:nvPr>
        </p:nvSpPr>
        <p:spPr/>
        <p:txBody>
          <a:bodyPr/>
          <a:lstStyle/>
          <a:p>
            <a:r>
              <a:rPr lang="en-FR"/>
              <a:t>Presentation SingleCellViz</a:t>
            </a:r>
            <a:endParaRPr lang="en-FR" dirty="0"/>
          </a:p>
        </p:txBody>
      </p:sp>
      <p:sp>
        <p:nvSpPr>
          <p:cNvPr id="6" name="Slide Number Placeholder 5">
            <a:extLst>
              <a:ext uri="{FF2B5EF4-FFF2-40B4-BE49-F238E27FC236}">
                <a16:creationId xmlns:a16="http://schemas.microsoft.com/office/drawing/2014/main" id="{73E491DC-78B5-AE0E-FE5A-DF0651E39BEF}"/>
              </a:ext>
            </a:extLst>
          </p:cNvPr>
          <p:cNvSpPr>
            <a:spLocks noGrp="1"/>
          </p:cNvSpPr>
          <p:nvPr>
            <p:ph type="sldNum" sz="quarter" idx="12"/>
          </p:nvPr>
        </p:nvSpPr>
        <p:spPr/>
        <p:txBody>
          <a:bodyPr/>
          <a:lstStyle/>
          <a:p>
            <a:fld id="{71B5D23A-62B8-2E4D-90CE-A426B7F33AA8}" type="slidenum">
              <a:rPr lang="en-FR" smtClean="0"/>
              <a:pPr/>
              <a:t>7</a:t>
            </a:fld>
            <a:endParaRPr lang="en-FR" dirty="0"/>
          </a:p>
        </p:txBody>
      </p:sp>
      <p:pic>
        <p:nvPicPr>
          <p:cNvPr id="7" name="Picture 6">
            <a:extLst>
              <a:ext uri="{FF2B5EF4-FFF2-40B4-BE49-F238E27FC236}">
                <a16:creationId xmlns:a16="http://schemas.microsoft.com/office/drawing/2014/main" id="{8043695E-AB98-A468-7E72-12C97A8FB3CE}"/>
              </a:ext>
            </a:extLst>
          </p:cNvPr>
          <p:cNvPicPr>
            <a:picLocks noChangeAspect="1"/>
          </p:cNvPicPr>
          <p:nvPr/>
        </p:nvPicPr>
        <p:blipFill rotWithShape="1">
          <a:blip r:embed="rId3"/>
          <a:srcRect t="20299" b="48032"/>
          <a:stretch/>
        </p:blipFill>
        <p:spPr>
          <a:xfrm>
            <a:off x="168847" y="1349379"/>
            <a:ext cx="4610324" cy="2171839"/>
          </a:xfrm>
          <a:prstGeom prst="rect">
            <a:avLst/>
          </a:prstGeom>
        </p:spPr>
      </p:pic>
      <p:sp>
        <p:nvSpPr>
          <p:cNvPr id="8" name="Rounded Rectangle 7">
            <a:extLst>
              <a:ext uri="{FF2B5EF4-FFF2-40B4-BE49-F238E27FC236}">
                <a16:creationId xmlns:a16="http://schemas.microsoft.com/office/drawing/2014/main" id="{E21BA8C2-3F30-FC46-26F9-23A820FA4841}"/>
              </a:ext>
            </a:extLst>
          </p:cNvPr>
          <p:cNvSpPr/>
          <p:nvPr/>
        </p:nvSpPr>
        <p:spPr>
          <a:xfrm>
            <a:off x="229962" y="2352214"/>
            <a:ext cx="4483893" cy="439618"/>
          </a:xfrm>
          <a:prstGeom prst="roundRect">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ounded Rectangle 8">
            <a:extLst>
              <a:ext uri="{FF2B5EF4-FFF2-40B4-BE49-F238E27FC236}">
                <a16:creationId xmlns:a16="http://schemas.microsoft.com/office/drawing/2014/main" id="{7E502F22-E532-F3C6-925F-5A7BDCF4012A}"/>
              </a:ext>
            </a:extLst>
          </p:cNvPr>
          <p:cNvSpPr/>
          <p:nvPr/>
        </p:nvSpPr>
        <p:spPr>
          <a:xfrm>
            <a:off x="229961" y="2832930"/>
            <a:ext cx="4483893" cy="662076"/>
          </a:xfrm>
          <a:prstGeom prst="round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ounded Rectangle 10">
            <a:extLst>
              <a:ext uri="{FF2B5EF4-FFF2-40B4-BE49-F238E27FC236}">
                <a16:creationId xmlns:a16="http://schemas.microsoft.com/office/drawing/2014/main" id="{89C9E62A-0852-AF26-FECA-EEA08EDA15A6}"/>
              </a:ext>
            </a:extLst>
          </p:cNvPr>
          <p:cNvSpPr/>
          <p:nvPr/>
        </p:nvSpPr>
        <p:spPr>
          <a:xfrm>
            <a:off x="229960" y="3561678"/>
            <a:ext cx="4483893" cy="2061355"/>
          </a:xfrm>
          <a:prstGeom prst="roundRect">
            <a:avLst>
              <a:gd name="adj" fmla="val 4625"/>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F9DEA07-CC2C-7AC5-BCB9-5B96E061FD06}"/>
              </a:ext>
            </a:extLst>
          </p:cNvPr>
          <p:cNvSpPr txBox="1"/>
          <p:nvPr/>
        </p:nvSpPr>
        <p:spPr>
          <a:xfrm>
            <a:off x="4899592" y="2930115"/>
            <a:ext cx="2472328" cy="523220"/>
          </a:xfrm>
          <a:prstGeom prst="rect">
            <a:avLst/>
          </a:prstGeom>
          <a:noFill/>
        </p:spPr>
        <p:txBody>
          <a:bodyPr wrap="square">
            <a:spAutoFit/>
          </a:bodyPr>
          <a:lstStyle/>
          <a:p>
            <a:pPr algn="ctr"/>
            <a:r>
              <a:rPr lang="en-GB" sz="1400" b="1" dirty="0">
                <a:solidFill>
                  <a:srgbClr val="7030A0"/>
                </a:solidFill>
                <a:latin typeface="Helvetica Light" panose="020B0403020202020204" pitchFamily="34" charset="0"/>
              </a:rPr>
              <a:t>Common functions to handle dataset/plots/tables</a:t>
            </a:r>
          </a:p>
        </p:txBody>
      </p:sp>
      <p:sp>
        <p:nvSpPr>
          <p:cNvPr id="13" name="TextBox 12">
            <a:extLst>
              <a:ext uri="{FF2B5EF4-FFF2-40B4-BE49-F238E27FC236}">
                <a16:creationId xmlns:a16="http://schemas.microsoft.com/office/drawing/2014/main" id="{C2DDC6E3-CCA5-CC0D-0F1C-4C8040CFBBEC}"/>
              </a:ext>
            </a:extLst>
          </p:cNvPr>
          <p:cNvSpPr txBox="1"/>
          <p:nvPr/>
        </p:nvSpPr>
        <p:spPr>
          <a:xfrm>
            <a:off x="4899592" y="2468449"/>
            <a:ext cx="2472328" cy="307777"/>
          </a:xfrm>
          <a:prstGeom prst="rect">
            <a:avLst/>
          </a:prstGeom>
          <a:noFill/>
        </p:spPr>
        <p:txBody>
          <a:bodyPr wrap="square">
            <a:spAutoFit/>
          </a:bodyPr>
          <a:lstStyle/>
          <a:p>
            <a:pPr algn="ctr"/>
            <a:r>
              <a:rPr lang="en-GB" sz="1400" b="1" dirty="0">
                <a:solidFill>
                  <a:schemeClr val="accent2">
                    <a:lumMod val="75000"/>
                  </a:schemeClr>
                </a:solidFill>
                <a:latin typeface="Helvetica Light" panose="020B0403020202020204" pitchFamily="34" charset="0"/>
              </a:rPr>
              <a:t>Server and </a:t>
            </a:r>
            <a:r>
              <a:rPr lang="en-GB" sz="1400" b="1" dirty="0" err="1">
                <a:solidFill>
                  <a:schemeClr val="accent2">
                    <a:lumMod val="75000"/>
                  </a:schemeClr>
                </a:solidFill>
                <a:latin typeface="Helvetica Light" panose="020B0403020202020204" pitchFamily="34" charset="0"/>
              </a:rPr>
              <a:t>ui</a:t>
            </a:r>
            <a:r>
              <a:rPr lang="en-GB" sz="1400" b="1" dirty="0">
                <a:solidFill>
                  <a:schemeClr val="accent2">
                    <a:lumMod val="75000"/>
                  </a:schemeClr>
                </a:solidFill>
                <a:latin typeface="Helvetica Light" panose="020B0403020202020204" pitchFamily="34" charset="0"/>
              </a:rPr>
              <a:t> files</a:t>
            </a:r>
          </a:p>
        </p:txBody>
      </p:sp>
      <p:sp>
        <p:nvSpPr>
          <p:cNvPr id="14" name="TextBox 13">
            <a:extLst>
              <a:ext uri="{FF2B5EF4-FFF2-40B4-BE49-F238E27FC236}">
                <a16:creationId xmlns:a16="http://schemas.microsoft.com/office/drawing/2014/main" id="{3E815844-113F-FAB8-341A-776D384EC875}"/>
              </a:ext>
            </a:extLst>
          </p:cNvPr>
          <p:cNvSpPr txBox="1"/>
          <p:nvPr/>
        </p:nvSpPr>
        <p:spPr>
          <a:xfrm>
            <a:off x="4899592" y="4223023"/>
            <a:ext cx="2805560" cy="738664"/>
          </a:xfrm>
          <a:prstGeom prst="rect">
            <a:avLst/>
          </a:prstGeom>
          <a:noFill/>
        </p:spPr>
        <p:txBody>
          <a:bodyPr wrap="square">
            <a:spAutoFit/>
          </a:bodyPr>
          <a:lstStyle/>
          <a:p>
            <a:pPr algn="ctr"/>
            <a:r>
              <a:rPr lang="en-GB" sz="1400" b="1" dirty="0">
                <a:solidFill>
                  <a:schemeClr val="accent6">
                    <a:lumMod val="50000"/>
                  </a:schemeClr>
                </a:solidFill>
                <a:latin typeface="Helvetica Light" panose="020B0403020202020204" pitchFamily="34" charset="0"/>
              </a:rPr>
              <a:t>Shiny modules (~independent parts of the app, e.g. each tab has its module)</a:t>
            </a:r>
          </a:p>
        </p:txBody>
      </p:sp>
      <mc:AlternateContent xmlns:mc="http://schemas.openxmlformats.org/markup-compatibility/2006" xmlns:p14="http://schemas.microsoft.com/office/powerpoint/2010/main">
        <mc:Choice Requires="p14">
          <p:contentPart p14:bwMode="auto" r:id="rId4">
            <p14:nvContentPartPr>
              <p14:cNvPr id="21" name="Ink 20">
                <a:extLst>
                  <a:ext uri="{FF2B5EF4-FFF2-40B4-BE49-F238E27FC236}">
                    <a16:creationId xmlns:a16="http://schemas.microsoft.com/office/drawing/2014/main" id="{E27DDEE5-BD41-CEA8-F4DD-2F8A13AA1A29}"/>
                  </a:ext>
                </a:extLst>
              </p14:cNvPr>
              <p14:cNvContentPartPr/>
              <p14:nvPr/>
            </p14:nvContentPartPr>
            <p14:xfrm>
              <a:off x="10297379" y="3992514"/>
              <a:ext cx="360" cy="360"/>
            </p14:xfrm>
          </p:contentPart>
        </mc:Choice>
        <mc:Fallback xmlns="">
          <p:pic>
            <p:nvPicPr>
              <p:cNvPr id="21" name="Ink 20">
                <a:extLst>
                  <a:ext uri="{FF2B5EF4-FFF2-40B4-BE49-F238E27FC236}">
                    <a16:creationId xmlns:a16="http://schemas.microsoft.com/office/drawing/2014/main" id="{E27DDEE5-BD41-CEA8-F4DD-2F8A13AA1A29}"/>
                  </a:ext>
                </a:extLst>
              </p:cNvPr>
              <p:cNvPicPr/>
              <p:nvPr/>
            </p:nvPicPr>
            <p:blipFill>
              <a:blip r:embed="rId5"/>
              <a:stretch>
                <a:fillRect/>
              </a:stretch>
            </p:blipFill>
            <p:spPr>
              <a:xfrm>
                <a:off x="10291259" y="3986394"/>
                <a:ext cx="12600" cy="12600"/>
              </a:xfrm>
              <a:prstGeom prst="rect">
                <a:avLst/>
              </a:prstGeom>
            </p:spPr>
          </p:pic>
        </mc:Fallback>
      </mc:AlternateContent>
      <p:sp>
        <p:nvSpPr>
          <p:cNvPr id="22" name="TextBox 21">
            <a:extLst>
              <a:ext uri="{FF2B5EF4-FFF2-40B4-BE49-F238E27FC236}">
                <a16:creationId xmlns:a16="http://schemas.microsoft.com/office/drawing/2014/main" id="{23D59B3B-6021-6F71-C3A1-984F42C8445C}"/>
              </a:ext>
            </a:extLst>
          </p:cNvPr>
          <p:cNvSpPr txBox="1"/>
          <p:nvPr/>
        </p:nvSpPr>
        <p:spPr>
          <a:xfrm>
            <a:off x="4899592" y="4942451"/>
            <a:ext cx="2805560" cy="523220"/>
          </a:xfrm>
          <a:prstGeom prst="rect">
            <a:avLst/>
          </a:prstGeom>
          <a:noFill/>
        </p:spPr>
        <p:txBody>
          <a:bodyPr wrap="square" rtlCol="0">
            <a:spAutoFit/>
          </a:bodyPr>
          <a:lstStyle/>
          <a:p>
            <a:pPr algn="ctr"/>
            <a:r>
              <a:rPr lang="en-GB" sz="1400" dirty="0">
                <a:latin typeface="Helvetica" pitchFamily="2" charset="0"/>
              </a:rPr>
              <a:t>Modules are called in the </a:t>
            </a:r>
            <a:r>
              <a:rPr lang="en-GB" sz="1400" dirty="0" err="1">
                <a:latin typeface="Helvetica" pitchFamily="2" charset="0"/>
              </a:rPr>
              <a:t>app_server.R</a:t>
            </a:r>
            <a:r>
              <a:rPr lang="en-GB" sz="1400" dirty="0">
                <a:latin typeface="Helvetica" pitchFamily="2" charset="0"/>
              </a:rPr>
              <a:t> and </a:t>
            </a:r>
            <a:r>
              <a:rPr lang="en-GB" sz="1400" dirty="0" err="1">
                <a:latin typeface="Helvetica" pitchFamily="2" charset="0"/>
              </a:rPr>
              <a:t>app_ui.R</a:t>
            </a:r>
            <a:endParaRPr lang="en-GB" sz="1400" dirty="0">
              <a:latin typeface="Helvetica" pitchFamily="2" charset="0"/>
            </a:endParaRPr>
          </a:p>
        </p:txBody>
      </p:sp>
      <p:sp>
        <p:nvSpPr>
          <p:cNvPr id="3" name="TextBox 2">
            <a:extLst>
              <a:ext uri="{FF2B5EF4-FFF2-40B4-BE49-F238E27FC236}">
                <a16:creationId xmlns:a16="http://schemas.microsoft.com/office/drawing/2014/main" id="{8A24DCF0-BF61-1C58-525D-07ED1DEBC08A}"/>
              </a:ext>
            </a:extLst>
          </p:cNvPr>
          <p:cNvSpPr txBox="1"/>
          <p:nvPr/>
        </p:nvSpPr>
        <p:spPr>
          <a:xfrm>
            <a:off x="168847" y="6060091"/>
            <a:ext cx="4610324" cy="246221"/>
          </a:xfrm>
          <a:prstGeom prst="rect">
            <a:avLst/>
          </a:prstGeom>
          <a:noFill/>
          <a:ln>
            <a:solidFill>
              <a:srgbClr val="7E7979"/>
            </a:solidFill>
          </a:ln>
        </p:spPr>
        <p:txBody>
          <a:bodyPr wrap="square">
            <a:spAutoFit/>
          </a:bodyPr>
          <a:lstStyle/>
          <a:p>
            <a:pPr algn="ctr"/>
            <a:r>
              <a:rPr lang="en-GB" sz="1000" dirty="0">
                <a:solidFill>
                  <a:schemeClr val="bg2">
                    <a:lumMod val="50000"/>
                  </a:schemeClr>
                </a:solidFill>
                <a:latin typeface="Helvetica" pitchFamily="2" charset="0"/>
              </a:rPr>
              <a:t>Important R files of the app</a:t>
            </a:r>
          </a:p>
        </p:txBody>
      </p:sp>
    </p:spTree>
    <p:extLst>
      <p:ext uri="{BB962C8B-B14F-4D97-AF65-F5344CB8AC3E}">
        <p14:creationId xmlns:p14="http://schemas.microsoft.com/office/powerpoint/2010/main" val="3430258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5EF37-18F3-19D6-299A-C8CA476B837E}"/>
              </a:ext>
            </a:extLst>
          </p:cNvPr>
          <p:cNvSpPr>
            <a:spLocks noGrp="1"/>
          </p:cNvSpPr>
          <p:nvPr>
            <p:ph type="title"/>
          </p:nvPr>
        </p:nvSpPr>
        <p:spPr/>
        <p:txBody>
          <a:bodyPr/>
          <a:lstStyle/>
          <a:p>
            <a:r>
              <a:rPr lang="en-GB" dirty="0"/>
              <a:t>General information tab</a:t>
            </a:r>
          </a:p>
        </p:txBody>
      </p:sp>
      <p:sp>
        <p:nvSpPr>
          <p:cNvPr id="4" name="Date Placeholder 3">
            <a:extLst>
              <a:ext uri="{FF2B5EF4-FFF2-40B4-BE49-F238E27FC236}">
                <a16:creationId xmlns:a16="http://schemas.microsoft.com/office/drawing/2014/main" id="{79DE5259-88E7-94FC-E93F-B49E46572EA8}"/>
              </a:ext>
            </a:extLst>
          </p:cNvPr>
          <p:cNvSpPr>
            <a:spLocks noGrp="1"/>
          </p:cNvSpPr>
          <p:nvPr>
            <p:ph type="dt" sz="half" idx="10"/>
          </p:nvPr>
        </p:nvSpPr>
        <p:spPr/>
        <p:txBody>
          <a:bodyPr/>
          <a:lstStyle/>
          <a:p>
            <a:r>
              <a:rPr lang="fr-FR"/>
              <a:t>17/05/2024</a:t>
            </a:r>
            <a:endParaRPr lang="en-FR" dirty="0"/>
          </a:p>
        </p:txBody>
      </p:sp>
      <p:sp>
        <p:nvSpPr>
          <p:cNvPr id="5" name="Footer Placeholder 4">
            <a:extLst>
              <a:ext uri="{FF2B5EF4-FFF2-40B4-BE49-F238E27FC236}">
                <a16:creationId xmlns:a16="http://schemas.microsoft.com/office/drawing/2014/main" id="{0FE8B07C-51F1-2CC3-D1A7-0CF84AB67EFE}"/>
              </a:ext>
            </a:extLst>
          </p:cNvPr>
          <p:cNvSpPr>
            <a:spLocks noGrp="1"/>
          </p:cNvSpPr>
          <p:nvPr>
            <p:ph type="ftr" sz="quarter" idx="11"/>
          </p:nvPr>
        </p:nvSpPr>
        <p:spPr/>
        <p:txBody>
          <a:bodyPr/>
          <a:lstStyle/>
          <a:p>
            <a:r>
              <a:rPr lang="en-FR"/>
              <a:t>Presentation SingleCellViz</a:t>
            </a:r>
            <a:endParaRPr lang="en-FR" dirty="0"/>
          </a:p>
        </p:txBody>
      </p:sp>
      <p:sp>
        <p:nvSpPr>
          <p:cNvPr id="6" name="Slide Number Placeholder 5">
            <a:extLst>
              <a:ext uri="{FF2B5EF4-FFF2-40B4-BE49-F238E27FC236}">
                <a16:creationId xmlns:a16="http://schemas.microsoft.com/office/drawing/2014/main" id="{73E491DC-78B5-AE0E-FE5A-DF0651E39BEF}"/>
              </a:ext>
            </a:extLst>
          </p:cNvPr>
          <p:cNvSpPr>
            <a:spLocks noGrp="1"/>
          </p:cNvSpPr>
          <p:nvPr>
            <p:ph type="sldNum" sz="quarter" idx="12"/>
          </p:nvPr>
        </p:nvSpPr>
        <p:spPr/>
        <p:txBody>
          <a:bodyPr/>
          <a:lstStyle/>
          <a:p>
            <a:fld id="{71B5D23A-62B8-2E4D-90CE-A426B7F33AA8}" type="slidenum">
              <a:rPr lang="en-FR" smtClean="0"/>
              <a:pPr/>
              <a:t>8</a:t>
            </a:fld>
            <a:endParaRPr lang="en-FR" dirty="0"/>
          </a:p>
        </p:txBody>
      </p:sp>
      <p:pic>
        <p:nvPicPr>
          <p:cNvPr id="8" name="Picture 7">
            <a:extLst>
              <a:ext uri="{FF2B5EF4-FFF2-40B4-BE49-F238E27FC236}">
                <a16:creationId xmlns:a16="http://schemas.microsoft.com/office/drawing/2014/main" id="{2CB96BD9-5D5E-6A27-9136-6D643FF0E9BD}"/>
              </a:ext>
            </a:extLst>
          </p:cNvPr>
          <p:cNvPicPr>
            <a:picLocks noChangeAspect="1"/>
          </p:cNvPicPr>
          <p:nvPr/>
        </p:nvPicPr>
        <p:blipFill rotWithShape="1">
          <a:blip r:embed="rId2"/>
          <a:srcRect t="11669" b="5340"/>
          <a:stretch/>
        </p:blipFill>
        <p:spPr>
          <a:xfrm>
            <a:off x="100097" y="1420523"/>
            <a:ext cx="4549140" cy="1933407"/>
          </a:xfrm>
          <a:prstGeom prst="rect">
            <a:avLst/>
          </a:prstGeom>
        </p:spPr>
      </p:pic>
      <p:sp>
        <p:nvSpPr>
          <p:cNvPr id="10" name="TextBox 9">
            <a:extLst>
              <a:ext uri="{FF2B5EF4-FFF2-40B4-BE49-F238E27FC236}">
                <a16:creationId xmlns:a16="http://schemas.microsoft.com/office/drawing/2014/main" id="{0522FF01-A742-F187-6763-5F2D398F0F37}"/>
              </a:ext>
            </a:extLst>
          </p:cNvPr>
          <p:cNvSpPr txBox="1"/>
          <p:nvPr/>
        </p:nvSpPr>
        <p:spPr>
          <a:xfrm>
            <a:off x="3328416" y="3729475"/>
            <a:ext cx="3803142" cy="2594236"/>
          </a:xfrm>
          <a:prstGeom prst="rect">
            <a:avLst/>
          </a:prstGeom>
          <a:solidFill>
            <a:srgbClr val="1F1F1F"/>
          </a:solidFill>
        </p:spPr>
        <p:txBody>
          <a:bodyPr wrap="square">
            <a:spAutoFit/>
          </a:bodyPr>
          <a:lstStyle/>
          <a:p>
            <a:pPr>
              <a:lnSpc>
                <a:spcPts val="1350"/>
              </a:lnSpc>
            </a:pPr>
            <a:r>
              <a:rPr lang="en-FR" sz="1000" kern="0" dirty="0">
                <a:solidFill>
                  <a:srgbClr val="DCDCAA"/>
                </a:solidFill>
                <a:effectLst/>
                <a:latin typeface="Menlo" panose="020B0609030804020204" pitchFamily="49" charset="0"/>
                <a:ea typeface="Times New Roman" panose="02020603050405020304" pitchFamily="18" charset="0"/>
                <a:cs typeface="Times New Roman" panose="02020603050405020304" pitchFamily="18" charset="0"/>
              </a:rPr>
              <a:t>mod_information_ui</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D4D4D4"/>
                </a:solidFill>
                <a:effectLst/>
                <a:latin typeface="Menlo" panose="020B0609030804020204" pitchFamily="49" charset="0"/>
                <a:ea typeface="Times New Roman" panose="02020603050405020304" pitchFamily="18" charset="0"/>
                <a:cs typeface="Times New Roman" panose="02020603050405020304" pitchFamily="18" charset="0"/>
              </a:rPr>
              <a:t>&lt;-</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C586C0"/>
                </a:solidFill>
                <a:effectLst/>
                <a:latin typeface="Menlo" panose="020B0609030804020204" pitchFamily="49" charset="0"/>
                <a:ea typeface="Times New Roman" panose="02020603050405020304" pitchFamily="18" charset="0"/>
                <a:cs typeface="Times New Roman" panose="02020603050405020304" pitchFamily="18" charset="0"/>
              </a:rPr>
              <a:t>function</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id</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endParaRPr lang="en-FR"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ns</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D4D4D4"/>
                </a:solidFill>
                <a:effectLst/>
                <a:latin typeface="Menlo" panose="020B0609030804020204" pitchFamily="49" charset="0"/>
                <a:ea typeface="Times New Roman" panose="02020603050405020304" pitchFamily="18" charset="0"/>
                <a:cs typeface="Times New Roman" panose="02020603050405020304" pitchFamily="18" charset="0"/>
              </a:rPr>
              <a:t>&lt;-</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NS</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id</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endParaRPr lang="en-FR"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fluidRow</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endParaRPr lang="en-FR"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DCDCAA"/>
                </a:solidFill>
                <a:effectLst/>
                <a:latin typeface="Menlo" panose="020B0609030804020204" pitchFamily="49" charset="0"/>
                <a:ea typeface="Times New Roman" panose="02020603050405020304" pitchFamily="18" charset="0"/>
                <a:cs typeface="Times New Roman" panose="02020603050405020304" pitchFamily="18" charset="0"/>
              </a:rPr>
              <a:t>box</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endParaRPr lang="en-FR"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title</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D4D4D4"/>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textOutput</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ns</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000" kern="0" dirty="0">
                <a:solidFill>
                  <a:srgbClr val="CE9178"/>
                </a:solidFill>
                <a:effectLst/>
                <a:latin typeface="Menlo" panose="020B0609030804020204" pitchFamily="49" charset="0"/>
                <a:ea typeface="Times New Roman" panose="02020603050405020304" pitchFamily="18" charset="0"/>
                <a:cs typeface="Times New Roman" panose="02020603050405020304" pitchFamily="18" charset="0"/>
              </a:rPr>
              <a:t>"study_title"</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D4D4D4"/>
                </a:solidFill>
                <a:effectLst/>
                <a:latin typeface="Menlo" panose="020B0609030804020204" pitchFamily="49" charset="0"/>
                <a:ea typeface="Times New Roman" panose="02020603050405020304" pitchFamily="18" charset="0"/>
                <a:cs typeface="Times New Roman" panose="02020603050405020304" pitchFamily="18" charset="0"/>
              </a:rPr>
              <a:t>%&gt;%</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tagAppendAttributes</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class</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D4D4D4"/>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CE9178"/>
                </a:solidFill>
                <a:effectLst/>
                <a:latin typeface="Menlo" panose="020B0609030804020204" pitchFamily="49" charset="0"/>
                <a:ea typeface="Times New Roman" panose="02020603050405020304" pitchFamily="18" charset="0"/>
                <a:cs typeface="Times New Roman" panose="02020603050405020304" pitchFamily="18" charset="0"/>
              </a:rPr>
              <a:t>'study-title’</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p>
          <a:p>
            <a:pPr>
              <a:lnSpc>
                <a:spcPts val="1350"/>
              </a:lnSpc>
            </a:pPr>
            <a:r>
              <a:rPr lang="en-FR" sz="1000" kern="0" dirty="0">
                <a:solidFill>
                  <a:srgbClr val="CCCCCC"/>
                </a:solidFill>
                <a:latin typeface="Menlo" panose="020B0609030804020204" pitchFamily="49" charset="0"/>
                <a:ea typeface="Calibri" panose="020F0502020204030204" pitchFamily="34" charset="0"/>
                <a:cs typeface="Times New Roman" panose="02020603050405020304" pitchFamily="18" charset="0"/>
              </a:rPr>
              <a:t>… </a:t>
            </a:r>
            <a:endParaRPr lang="en-FR"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endParaRPr lang="en-FR"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div</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endParaRPr lang="en-FR"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infoBoxOutput</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ns</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000" kern="0" dirty="0">
                <a:solidFill>
                  <a:srgbClr val="CE9178"/>
                </a:solidFill>
                <a:effectLst/>
                <a:latin typeface="Menlo" panose="020B0609030804020204" pitchFamily="49" charset="0"/>
                <a:ea typeface="Times New Roman" panose="02020603050405020304" pitchFamily="18" charset="0"/>
                <a:cs typeface="Times New Roman" panose="02020603050405020304" pitchFamily="18" charset="0"/>
              </a:rPr>
              <a:t>"ncells"</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p>
          <a:p>
            <a:pPr>
              <a:lnSpc>
                <a:spcPts val="1350"/>
              </a:lnSpc>
            </a:pPr>
            <a:r>
              <a:rPr lang="fr-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endParaRPr lang="en-FR"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endParaRPr lang="en-FR"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endParaRPr lang="en-FR"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endParaRPr lang="en-FR" sz="1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6D62298A-628E-41BA-EFD9-C4C532A81584}"/>
              </a:ext>
            </a:extLst>
          </p:cNvPr>
          <p:cNvSpPr txBox="1"/>
          <p:nvPr/>
        </p:nvSpPr>
        <p:spPr>
          <a:xfrm>
            <a:off x="7345682" y="3190866"/>
            <a:ext cx="4746221" cy="3132845"/>
          </a:xfrm>
          <a:prstGeom prst="rect">
            <a:avLst/>
          </a:prstGeom>
          <a:solidFill>
            <a:srgbClr val="1F1F1F"/>
          </a:solidFill>
        </p:spPr>
        <p:txBody>
          <a:bodyPr wrap="square">
            <a:spAutoFit/>
          </a:bodyPr>
          <a:lstStyle/>
          <a:p>
            <a:pPr>
              <a:lnSpc>
                <a:spcPts val="1350"/>
              </a:lnSpc>
            </a:pPr>
            <a:r>
              <a:rPr lang="en-FR" sz="1000" kern="0" dirty="0">
                <a:solidFill>
                  <a:srgbClr val="CCCCCC"/>
                </a:solidFill>
                <a:latin typeface="Menlo" panose="020B0609030804020204" pitchFamily="49" charset="0"/>
                <a:ea typeface="Times New Roman" panose="02020603050405020304" pitchFamily="18" charset="0"/>
                <a:cs typeface="Times New Roman" panose="02020603050405020304" pitchFamily="18" charset="0"/>
              </a:rPr>
              <a:t>m</a:t>
            </a:r>
            <a:r>
              <a:rPr lang="en-FR" sz="1000" kern="0" dirty="0">
                <a:solidFill>
                  <a:srgbClr val="DCDCAA"/>
                </a:solidFill>
                <a:effectLst/>
                <a:latin typeface="Menlo" panose="020B0609030804020204" pitchFamily="49" charset="0"/>
                <a:ea typeface="Times New Roman" panose="02020603050405020304" pitchFamily="18" charset="0"/>
                <a:cs typeface="Times New Roman" panose="02020603050405020304" pitchFamily="18" charset="0"/>
              </a:rPr>
              <a:t>od_information_server</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D4D4D4"/>
                </a:solidFill>
                <a:effectLst/>
                <a:latin typeface="Menlo" panose="020B0609030804020204" pitchFamily="49" charset="0"/>
                <a:ea typeface="Times New Roman" panose="02020603050405020304" pitchFamily="18" charset="0"/>
                <a:cs typeface="Times New Roman" panose="02020603050405020304" pitchFamily="18" charset="0"/>
              </a:rPr>
              <a:t>&lt;-</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C586C0"/>
                </a:solidFill>
                <a:effectLst/>
                <a:latin typeface="Menlo" panose="020B0609030804020204" pitchFamily="49" charset="0"/>
                <a:ea typeface="Times New Roman" panose="02020603050405020304" pitchFamily="18" charset="0"/>
                <a:cs typeface="Times New Roman" panose="02020603050405020304" pitchFamily="18" charset="0"/>
              </a:rPr>
              <a:t>function</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id</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COMMON_DATA</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r</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endParaRPr lang="en-FR"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moduleServer</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id</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C586C0"/>
                </a:solidFill>
                <a:effectLst/>
                <a:latin typeface="Menlo" panose="020B0609030804020204" pitchFamily="49" charset="0"/>
                <a:ea typeface="Times New Roman" panose="02020603050405020304" pitchFamily="18" charset="0"/>
                <a:cs typeface="Times New Roman" panose="02020603050405020304" pitchFamily="18" charset="0"/>
              </a:rPr>
              <a:t>function</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input</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output</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session</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endParaRPr lang="en-FR"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output</a:t>
            </a:r>
            <a:r>
              <a:rPr lang="en-FR" sz="1000" kern="0" dirty="0">
                <a:solidFill>
                  <a:srgbClr val="569CD6"/>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study_title</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D4D4D4"/>
                </a:solidFill>
                <a:effectLst/>
                <a:latin typeface="Menlo" panose="020B0609030804020204" pitchFamily="49" charset="0"/>
                <a:ea typeface="Times New Roman" panose="02020603050405020304" pitchFamily="18" charset="0"/>
                <a:cs typeface="Times New Roman" panose="02020603050405020304" pitchFamily="18" charset="0"/>
              </a:rPr>
              <a:t>&lt;-</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renderText</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endParaRPr lang="en-FR"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studies</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r</a:t>
            </a:r>
            <a:r>
              <a:rPr lang="en-FR" sz="1000" kern="0" dirty="0">
                <a:solidFill>
                  <a:srgbClr val="569CD6"/>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selected_study</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drop</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D4D4D4"/>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F</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000" kern="0" dirty="0">
                <a:solidFill>
                  <a:srgbClr val="569CD6"/>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title</a:t>
            </a:r>
            <a:endParaRPr lang="en-FR"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endParaRPr lang="en-FR"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fr-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endParaRPr lang="en-FR"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output</a:t>
            </a:r>
            <a:r>
              <a:rPr lang="en-FR" sz="1000" kern="0" dirty="0">
                <a:solidFill>
                  <a:srgbClr val="569CD6"/>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ncells</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D4D4D4"/>
                </a:solidFill>
                <a:effectLst/>
                <a:latin typeface="Menlo" panose="020B0609030804020204" pitchFamily="49" charset="0"/>
                <a:ea typeface="Times New Roman" panose="02020603050405020304" pitchFamily="18" charset="0"/>
                <a:cs typeface="Times New Roman" panose="02020603050405020304" pitchFamily="18" charset="0"/>
              </a:rPr>
              <a:t>&lt;-</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renderInfoBox</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endParaRPr lang="en-FR"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ncells</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D4D4D4"/>
                </a:solidFill>
                <a:effectLst/>
                <a:latin typeface="Menlo" panose="020B0609030804020204" pitchFamily="49" charset="0"/>
                <a:ea typeface="Times New Roman" panose="02020603050405020304" pitchFamily="18" charset="0"/>
                <a:cs typeface="Times New Roman" panose="02020603050405020304" pitchFamily="18" charset="0"/>
              </a:rPr>
              <a:t>&lt;-</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studies</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r</a:t>
            </a:r>
            <a:r>
              <a:rPr lang="en-FR" sz="1000" kern="0" dirty="0">
                <a:solidFill>
                  <a:srgbClr val="569CD6"/>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selected_study</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drop</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D4D4D4"/>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F</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000" kern="0" dirty="0">
                <a:solidFill>
                  <a:srgbClr val="569CD6"/>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ncells</a:t>
            </a:r>
            <a:endParaRPr lang="en-FR"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infoBox</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endParaRPr lang="en-FR"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CE9178"/>
                </a:solidFill>
                <a:effectLst/>
                <a:latin typeface="Menlo" panose="020B0609030804020204" pitchFamily="49" charset="0"/>
                <a:ea typeface="Times New Roman" panose="02020603050405020304" pitchFamily="18" charset="0"/>
                <a:cs typeface="Times New Roman" panose="02020603050405020304" pitchFamily="18" charset="0"/>
              </a:rPr>
              <a:t>"Cells"</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endParaRPr lang="en-FR"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ncells</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endParaRPr lang="en-FR"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icon</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D4D4D4"/>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icon</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000" kern="0" dirty="0">
                <a:solidFill>
                  <a:srgbClr val="CE9178"/>
                </a:solidFill>
                <a:effectLst/>
                <a:latin typeface="Menlo" panose="020B0609030804020204" pitchFamily="49" charset="0"/>
                <a:ea typeface="Times New Roman" panose="02020603050405020304" pitchFamily="18" charset="0"/>
                <a:cs typeface="Times New Roman" panose="02020603050405020304" pitchFamily="18" charset="0"/>
              </a:rPr>
              <a:t>"droplet"</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endParaRPr lang="en-FR"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9CDCFE"/>
                </a:solidFill>
                <a:effectLst/>
                <a:latin typeface="Menlo" panose="020B0609030804020204" pitchFamily="49" charset="0"/>
                <a:ea typeface="Times New Roman" panose="02020603050405020304" pitchFamily="18" charset="0"/>
                <a:cs typeface="Times New Roman" panose="02020603050405020304" pitchFamily="18" charset="0"/>
              </a:rPr>
              <a:t>color</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D4D4D4"/>
                </a:solidFill>
                <a:effectLst/>
                <a:latin typeface="Menlo" panose="020B0609030804020204" pitchFamily="49" charset="0"/>
                <a:ea typeface="Times New Roman" panose="02020603050405020304" pitchFamily="18" charset="0"/>
                <a:cs typeface="Times New Roman" panose="02020603050405020304" pitchFamily="18" charset="0"/>
              </a:rPr>
              <a:t>=</a:t>
            </a: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en-FR" sz="1000" kern="0" dirty="0">
                <a:solidFill>
                  <a:srgbClr val="CE9178"/>
                </a:solidFill>
                <a:effectLst/>
                <a:latin typeface="Menlo" panose="020B0609030804020204" pitchFamily="49" charset="0"/>
                <a:ea typeface="Times New Roman" panose="02020603050405020304" pitchFamily="18" charset="0"/>
                <a:cs typeface="Times New Roman" panose="02020603050405020304" pitchFamily="18" charset="0"/>
              </a:rPr>
              <a:t>"teal"</a:t>
            </a:r>
            <a:endParaRPr lang="en-FR"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endParaRPr lang="en-FR"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r>
              <a:rPr lang="fr-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endParaRPr lang="en-FR"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  })</a:t>
            </a:r>
            <a:endParaRPr lang="en-FR" sz="10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ts val="1350"/>
              </a:lnSpc>
            </a:pPr>
            <a:r>
              <a:rPr lang="en-FR" sz="1000" kern="0" dirty="0">
                <a:solidFill>
                  <a:srgbClr val="CCCCCC"/>
                </a:solidFill>
                <a:effectLst/>
                <a:latin typeface="Menlo" panose="020B0609030804020204" pitchFamily="49" charset="0"/>
                <a:ea typeface="Times New Roman" panose="02020603050405020304" pitchFamily="18" charset="0"/>
                <a:cs typeface="Times New Roman" panose="02020603050405020304" pitchFamily="18" charset="0"/>
              </a:rPr>
              <a:t>}</a:t>
            </a:r>
            <a:endParaRPr lang="en-FR" sz="10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28ED92A5-9CFD-CE78-44E6-992C5BCE4E86}"/>
              </a:ext>
            </a:extLst>
          </p:cNvPr>
          <p:cNvSpPr txBox="1"/>
          <p:nvPr/>
        </p:nvSpPr>
        <p:spPr>
          <a:xfrm>
            <a:off x="3328416" y="3438512"/>
            <a:ext cx="3803142" cy="246221"/>
          </a:xfrm>
          <a:prstGeom prst="rect">
            <a:avLst/>
          </a:prstGeom>
          <a:noFill/>
          <a:ln>
            <a:solidFill>
              <a:srgbClr val="7E7979"/>
            </a:solidFill>
          </a:ln>
        </p:spPr>
        <p:txBody>
          <a:bodyPr wrap="square">
            <a:spAutoFit/>
          </a:bodyPr>
          <a:lstStyle/>
          <a:p>
            <a:pPr algn="ctr"/>
            <a:r>
              <a:rPr lang="en-GB" sz="1000" dirty="0">
                <a:solidFill>
                  <a:schemeClr val="bg2">
                    <a:lumMod val="50000"/>
                  </a:schemeClr>
                </a:solidFill>
                <a:latin typeface="Helvetica" pitchFamily="2" charset="0"/>
              </a:rPr>
              <a:t>Example of </a:t>
            </a:r>
            <a:r>
              <a:rPr lang="en-GB" sz="1000" dirty="0" err="1">
                <a:solidFill>
                  <a:schemeClr val="bg2">
                    <a:lumMod val="50000"/>
                  </a:schemeClr>
                </a:solidFill>
                <a:latin typeface="Helvetica" pitchFamily="2" charset="0"/>
              </a:rPr>
              <a:t>ui</a:t>
            </a:r>
            <a:r>
              <a:rPr lang="en-GB" sz="1000" dirty="0">
                <a:solidFill>
                  <a:schemeClr val="bg2">
                    <a:lumMod val="50000"/>
                  </a:schemeClr>
                </a:solidFill>
                <a:latin typeface="Helvetica" pitchFamily="2" charset="0"/>
              </a:rPr>
              <a:t> module </a:t>
            </a:r>
          </a:p>
        </p:txBody>
      </p:sp>
      <p:sp>
        <p:nvSpPr>
          <p:cNvPr id="13" name="TextBox 12">
            <a:extLst>
              <a:ext uri="{FF2B5EF4-FFF2-40B4-BE49-F238E27FC236}">
                <a16:creationId xmlns:a16="http://schemas.microsoft.com/office/drawing/2014/main" id="{438ADD0C-02F5-A0B1-F740-1D9382785DD8}"/>
              </a:ext>
            </a:extLst>
          </p:cNvPr>
          <p:cNvSpPr txBox="1"/>
          <p:nvPr/>
        </p:nvSpPr>
        <p:spPr>
          <a:xfrm>
            <a:off x="7345682" y="2898592"/>
            <a:ext cx="4746221" cy="246220"/>
          </a:xfrm>
          <a:prstGeom prst="rect">
            <a:avLst/>
          </a:prstGeom>
          <a:noFill/>
          <a:ln>
            <a:solidFill>
              <a:srgbClr val="7E7979"/>
            </a:solidFill>
          </a:ln>
        </p:spPr>
        <p:txBody>
          <a:bodyPr wrap="square">
            <a:spAutoFit/>
          </a:bodyPr>
          <a:lstStyle/>
          <a:p>
            <a:pPr algn="ctr"/>
            <a:r>
              <a:rPr lang="en-GB" sz="1000" dirty="0">
                <a:solidFill>
                  <a:schemeClr val="bg2">
                    <a:lumMod val="50000"/>
                  </a:schemeClr>
                </a:solidFill>
                <a:latin typeface="Helvetica" pitchFamily="2" charset="0"/>
              </a:rPr>
              <a:t>Example of server module</a:t>
            </a:r>
          </a:p>
        </p:txBody>
      </p:sp>
      <p:sp>
        <p:nvSpPr>
          <p:cNvPr id="14" name="Rounded Rectangle 13">
            <a:extLst>
              <a:ext uri="{FF2B5EF4-FFF2-40B4-BE49-F238E27FC236}">
                <a16:creationId xmlns:a16="http://schemas.microsoft.com/office/drawing/2014/main" id="{D5B22C5D-D533-B2CC-64A3-8DCBC1DAFBF3}"/>
              </a:ext>
            </a:extLst>
          </p:cNvPr>
          <p:cNvSpPr/>
          <p:nvPr/>
        </p:nvSpPr>
        <p:spPr>
          <a:xfrm>
            <a:off x="5280454" y="4496229"/>
            <a:ext cx="1375719" cy="181900"/>
          </a:xfrm>
          <a:prstGeom prst="roundRect">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ounded Rectangle 14">
            <a:extLst>
              <a:ext uri="{FF2B5EF4-FFF2-40B4-BE49-F238E27FC236}">
                <a16:creationId xmlns:a16="http://schemas.microsoft.com/office/drawing/2014/main" id="{B030D532-4F96-06FF-E944-9B36A36A1C88}"/>
              </a:ext>
            </a:extLst>
          </p:cNvPr>
          <p:cNvSpPr/>
          <p:nvPr/>
        </p:nvSpPr>
        <p:spPr>
          <a:xfrm>
            <a:off x="1286540" y="1787611"/>
            <a:ext cx="1882173" cy="296370"/>
          </a:xfrm>
          <a:prstGeom prst="roundRect">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ounded Rectangle 15">
            <a:extLst>
              <a:ext uri="{FF2B5EF4-FFF2-40B4-BE49-F238E27FC236}">
                <a16:creationId xmlns:a16="http://schemas.microsoft.com/office/drawing/2014/main" id="{C8AC54B5-8A29-10A1-75AC-B4CF56BEEF9C}"/>
              </a:ext>
            </a:extLst>
          </p:cNvPr>
          <p:cNvSpPr/>
          <p:nvPr/>
        </p:nvSpPr>
        <p:spPr>
          <a:xfrm>
            <a:off x="7627089" y="3586432"/>
            <a:ext cx="1533388" cy="199906"/>
          </a:xfrm>
          <a:prstGeom prst="roundRect">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ounded Rectangle 16">
            <a:extLst>
              <a:ext uri="{FF2B5EF4-FFF2-40B4-BE49-F238E27FC236}">
                <a16:creationId xmlns:a16="http://schemas.microsoft.com/office/drawing/2014/main" id="{EDFB2F90-DB5A-1F4F-9677-87277ECF6AF2}"/>
              </a:ext>
            </a:extLst>
          </p:cNvPr>
          <p:cNvSpPr/>
          <p:nvPr/>
        </p:nvSpPr>
        <p:spPr>
          <a:xfrm>
            <a:off x="4913905" y="5380893"/>
            <a:ext cx="985963" cy="181900"/>
          </a:xfrm>
          <a:prstGeom prst="roundRect">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ounded Rectangle 17">
            <a:extLst>
              <a:ext uri="{FF2B5EF4-FFF2-40B4-BE49-F238E27FC236}">
                <a16:creationId xmlns:a16="http://schemas.microsoft.com/office/drawing/2014/main" id="{64DB4FAA-2055-B75E-EF8C-E03D4733F872}"/>
              </a:ext>
            </a:extLst>
          </p:cNvPr>
          <p:cNvSpPr/>
          <p:nvPr/>
        </p:nvSpPr>
        <p:spPr>
          <a:xfrm>
            <a:off x="7627088" y="4300923"/>
            <a:ext cx="1167055" cy="199906"/>
          </a:xfrm>
          <a:prstGeom prst="roundRect">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ounded Rectangle 18">
            <a:extLst>
              <a:ext uri="{FF2B5EF4-FFF2-40B4-BE49-F238E27FC236}">
                <a16:creationId xmlns:a16="http://schemas.microsoft.com/office/drawing/2014/main" id="{DBF380DC-8847-54CE-2EA9-EDDD2BC4076A}"/>
              </a:ext>
            </a:extLst>
          </p:cNvPr>
          <p:cNvSpPr/>
          <p:nvPr/>
        </p:nvSpPr>
        <p:spPr>
          <a:xfrm>
            <a:off x="3772699" y="1908216"/>
            <a:ext cx="364482" cy="182159"/>
          </a:xfrm>
          <a:prstGeom prst="roundRect">
            <a:avLst/>
          </a:prstGeom>
          <a:no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ounded Rectangle 19">
            <a:extLst>
              <a:ext uri="{FF2B5EF4-FFF2-40B4-BE49-F238E27FC236}">
                <a16:creationId xmlns:a16="http://schemas.microsoft.com/office/drawing/2014/main" id="{A2B5A84D-AD48-3257-4EF8-46DFFE36F942}"/>
              </a:ext>
            </a:extLst>
          </p:cNvPr>
          <p:cNvSpPr/>
          <p:nvPr/>
        </p:nvSpPr>
        <p:spPr>
          <a:xfrm>
            <a:off x="9237818" y="4484654"/>
            <a:ext cx="1375719" cy="181900"/>
          </a:xfrm>
          <a:prstGeom prst="round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7030A0"/>
              </a:solidFill>
            </a:endParaRPr>
          </a:p>
        </p:txBody>
      </p:sp>
      <p:sp>
        <p:nvSpPr>
          <p:cNvPr id="22" name="Rounded Rectangle 21">
            <a:extLst>
              <a:ext uri="{FF2B5EF4-FFF2-40B4-BE49-F238E27FC236}">
                <a16:creationId xmlns:a16="http://schemas.microsoft.com/office/drawing/2014/main" id="{66E83572-5106-35C2-764E-88871F6E2073}"/>
              </a:ext>
            </a:extLst>
          </p:cNvPr>
          <p:cNvSpPr/>
          <p:nvPr/>
        </p:nvSpPr>
        <p:spPr>
          <a:xfrm>
            <a:off x="100097" y="1787611"/>
            <a:ext cx="1101686" cy="197943"/>
          </a:xfrm>
          <a:prstGeom prst="round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7030A0"/>
              </a:solidFill>
            </a:endParaRPr>
          </a:p>
        </p:txBody>
      </p:sp>
      <p:sp>
        <p:nvSpPr>
          <p:cNvPr id="23" name="TextBox 22">
            <a:extLst>
              <a:ext uri="{FF2B5EF4-FFF2-40B4-BE49-F238E27FC236}">
                <a16:creationId xmlns:a16="http://schemas.microsoft.com/office/drawing/2014/main" id="{0D7738B0-604C-25AB-F551-8FA08103AC8E}"/>
              </a:ext>
            </a:extLst>
          </p:cNvPr>
          <p:cNvSpPr txBox="1"/>
          <p:nvPr/>
        </p:nvSpPr>
        <p:spPr>
          <a:xfrm>
            <a:off x="4981860" y="1375781"/>
            <a:ext cx="5403112" cy="923330"/>
          </a:xfrm>
          <a:prstGeom prst="rect">
            <a:avLst/>
          </a:prstGeom>
          <a:noFill/>
        </p:spPr>
        <p:txBody>
          <a:bodyPr wrap="square" rtlCol="0">
            <a:spAutoFit/>
          </a:bodyPr>
          <a:lstStyle/>
          <a:p>
            <a:r>
              <a:rPr lang="en-GB" dirty="0">
                <a:latin typeface="Helvetica" pitchFamily="2" charset="0"/>
              </a:rPr>
              <a:t>The study is saved in a reactive object called </a:t>
            </a:r>
            <a:r>
              <a:rPr lang="en-GB" b="1" dirty="0" err="1">
                <a:latin typeface="Helvetica" pitchFamily="2" charset="0"/>
              </a:rPr>
              <a:t>r$selected_study</a:t>
            </a:r>
            <a:r>
              <a:rPr lang="en-GB" dirty="0">
                <a:latin typeface="Helvetica" pitchFamily="2" charset="0"/>
              </a:rPr>
              <a:t>, when it changes, it recalculates elements of the page (e.g. text in this example)  </a:t>
            </a:r>
          </a:p>
        </p:txBody>
      </p:sp>
      <p:sp>
        <p:nvSpPr>
          <p:cNvPr id="3" name="TextBox 2">
            <a:extLst>
              <a:ext uri="{FF2B5EF4-FFF2-40B4-BE49-F238E27FC236}">
                <a16:creationId xmlns:a16="http://schemas.microsoft.com/office/drawing/2014/main" id="{B21F2385-1A6E-8D5C-D946-81A33AB2FFAE}"/>
              </a:ext>
            </a:extLst>
          </p:cNvPr>
          <p:cNvSpPr txBox="1"/>
          <p:nvPr/>
        </p:nvSpPr>
        <p:spPr>
          <a:xfrm>
            <a:off x="100097" y="1133714"/>
            <a:ext cx="4549140" cy="246221"/>
          </a:xfrm>
          <a:prstGeom prst="rect">
            <a:avLst/>
          </a:prstGeom>
          <a:noFill/>
          <a:ln>
            <a:solidFill>
              <a:srgbClr val="7E7979"/>
            </a:solidFill>
          </a:ln>
        </p:spPr>
        <p:txBody>
          <a:bodyPr wrap="square">
            <a:spAutoFit/>
          </a:bodyPr>
          <a:lstStyle/>
          <a:p>
            <a:pPr algn="ctr"/>
            <a:r>
              <a:rPr lang="en-GB" sz="1000" dirty="0">
                <a:solidFill>
                  <a:schemeClr val="bg2">
                    <a:lumMod val="50000"/>
                  </a:schemeClr>
                </a:solidFill>
                <a:latin typeface="Helvetica" pitchFamily="2" charset="0"/>
              </a:rPr>
              <a:t>Screen recording of the app</a:t>
            </a:r>
          </a:p>
        </p:txBody>
      </p:sp>
    </p:spTree>
    <p:extLst>
      <p:ext uri="{BB962C8B-B14F-4D97-AF65-F5344CB8AC3E}">
        <p14:creationId xmlns:p14="http://schemas.microsoft.com/office/powerpoint/2010/main" val="1255057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5EF37-18F3-19D6-299A-C8CA476B837E}"/>
              </a:ext>
            </a:extLst>
          </p:cNvPr>
          <p:cNvSpPr>
            <a:spLocks noGrp="1"/>
          </p:cNvSpPr>
          <p:nvPr>
            <p:ph type="title"/>
          </p:nvPr>
        </p:nvSpPr>
        <p:spPr/>
        <p:txBody>
          <a:bodyPr/>
          <a:lstStyle/>
          <a:p>
            <a:r>
              <a:rPr lang="en-GB" dirty="0"/>
              <a:t>Explore tab - </a:t>
            </a:r>
            <a:r>
              <a:rPr lang="en-GB" dirty="0" err="1"/>
              <a:t>DimPlot</a:t>
            </a:r>
            <a:endParaRPr lang="en-GB" dirty="0"/>
          </a:p>
        </p:txBody>
      </p:sp>
      <p:sp>
        <p:nvSpPr>
          <p:cNvPr id="4" name="Date Placeholder 3">
            <a:extLst>
              <a:ext uri="{FF2B5EF4-FFF2-40B4-BE49-F238E27FC236}">
                <a16:creationId xmlns:a16="http://schemas.microsoft.com/office/drawing/2014/main" id="{79DE5259-88E7-94FC-E93F-B49E46572EA8}"/>
              </a:ext>
            </a:extLst>
          </p:cNvPr>
          <p:cNvSpPr>
            <a:spLocks noGrp="1"/>
          </p:cNvSpPr>
          <p:nvPr>
            <p:ph type="dt" sz="half" idx="10"/>
          </p:nvPr>
        </p:nvSpPr>
        <p:spPr/>
        <p:txBody>
          <a:bodyPr/>
          <a:lstStyle/>
          <a:p>
            <a:r>
              <a:rPr lang="fr-FR"/>
              <a:t>17/05/2024</a:t>
            </a:r>
            <a:endParaRPr lang="en-FR" dirty="0"/>
          </a:p>
        </p:txBody>
      </p:sp>
      <p:sp>
        <p:nvSpPr>
          <p:cNvPr id="5" name="Footer Placeholder 4">
            <a:extLst>
              <a:ext uri="{FF2B5EF4-FFF2-40B4-BE49-F238E27FC236}">
                <a16:creationId xmlns:a16="http://schemas.microsoft.com/office/drawing/2014/main" id="{0FE8B07C-51F1-2CC3-D1A7-0CF84AB67EFE}"/>
              </a:ext>
            </a:extLst>
          </p:cNvPr>
          <p:cNvSpPr>
            <a:spLocks noGrp="1"/>
          </p:cNvSpPr>
          <p:nvPr>
            <p:ph type="ftr" sz="quarter" idx="11"/>
          </p:nvPr>
        </p:nvSpPr>
        <p:spPr/>
        <p:txBody>
          <a:bodyPr/>
          <a:lstStyle/>
          <a:p>
            <a:r>
              <a:rPr lang="en-FR"/>
              <a:t>Presentation SingleCellViz</a:t>
            </a:r>
            <a:endParaRPr lang="en-FR" dirty="0"/>
          </a:p>
        </p:txBody>
      </p:sp>
      <p:sp>
        <p:nvSpPr>
          <p:cNvPr id="6" name="Slide Number Placeholder 5">
            <a:extLst>
              <a:ext uri="{FF2B5EF4-FFF2-40B4-BE49-F238E27FC236}">
                <a16:creationId xmlns:a16="http://schemas.microsoft.com/office/drawing/2014/main" id="{73E491DC-78B5-AE0E-FE5A-DF0651E39BEF}"/>
              </a:ext>
            </a:extLst>
          </p:cNvPr>
          <p:cNvSpPr>
            <a:spLocks noGrp="1"/>
          </p:cNvSpPr>
          <p:nvPr>
            <p:ph type="sldNum" sz="quarter" idx="12"/>
          </p:nvPr>
        </p:nvSpPr>
        <p:spPr/>
        <p:txBody>
          <a:bodyPr/>
          <a:lstStyle/>
          <a:p>
            <a:fld id="{71B5D23A-62B8-2E4D-90CE-A426B7F33AA8}" type="slidenum">
              <a:rPr lang="en-FR" smtClean="0"/>
              <a:pPr/>
              <a:t>9</a:t>
            </a:fld>
            <a:endParaRPr lang="en-FR" dirty="0"/>
          </a:p>
        </p:txBody>
      </p:sp>
      <p:sp>
        <p:nvSpPr>
          <p:cNvPr id="11" name="TextBox 10">
            <a:extLst>
              <a:ext uri="{FF2B5EF4-FFF2-40B4-BE49-F238E27FC236}">
                <a16:creationId xmlns:a16="http://schemas.microsoft.com/office/drawing/2014/main" id="{3F42630D-62E1-F639-2CDE-1E2A3340BC0D}"/>
              </a:ext>
            </a:extLst>
          </p:cNvPr>
          <p:cNvSpPr txBox="1"/>
          <p:nvPr/>
        </p:nvSpPr>
        <p:spPr>
          <a:xfrm>
            <a:off x="6652119" y="2413337"/>
            <a:ext cx="4057059" cy="2031325"/>
          </a:xfrm>
          <a:prstGeom prst="rect">
            <a:avLst/>
          </a:prstGeom>
          <a:noFill/>
        </p:spPr>
        <p:txBody>
          <a:bodyPr wrap="square" rtlCol="0">
            <a:spAutoFit/>
          </a:bodyPr>
          <a:lstStyle/>
          <a:p>
            <a:r>
              <a:rPr lang="en-GB" dirty="0">
                <a:latin typeface="Helvetica" pitchFamily="2" charset="0"/>
              </a:rPr>
              <a:t>Possible:</a:t>
            </a:r>
          </a:p>
          <a:p>
            <a:endParaRPr lang="en-GB" dirty="0">
              <a:latin typeface="Helvetica" pitchFamily="2" charset="0"/>
            </a:endParaRPr>
          </a:p>
          <a:p>
            <a:pPr marL="742950" lvl="1" indent="-285750">
              <a:buFont typeface="Arial" panose="020B0604020202020204" pitchFamily="34" charset="0"/>
              <a:buChar char="•"/>
            </a:pPr>
            <a:r>
              <a:rPr lang="en-GB" dirty="0">
                <a:latin typeface="Helvetica" pitchFamily="2" charset="0"/>
              </a:rPr>
              <a:t>plot types </a:t>
            </a:r>
          </a:p>
          <a:p>
            <a:pPr marL="742950" lvl="1" indent="-285750">
              <a:buFont typeface="Arial" panose="020B0604020202020204" pitchFamily="34" charset="0"/>
              <a:buChar char="•"/>
            </a:pPr>
            <a:r>
              <a:rPr lang="en-GB" dirty="0">
                <a:latin typeface="Helvetica" pitchFamily="2" charset="0"/>
              </a:rPr>
              <a:t>annotation</a:t>
            </a:r>
          </a:p>
          <a:p>
            <a:pPr marL="742950" lvl="1" indent="-285750">
              <a:buFont typeface="Arial" panose="020B0604020202020204" pitchFamily="34" charset="0"/>
              <a:buChar char="•"/>
            </a:pPr>
            <a:r>
              <a:rPr lang="en-GB" dirty="0">
                <a:latin typeface="Helvetica" pitchFamily="2" charset="0"/>
              </a:rPr>
              <a:t>genes </a:t>
            </a:r>
          </a:p>
          <a:p>
            <a:pPr lvl="1"/>
            <a:endParaRPr lang="en-GB" dirty="0">
              <a:latin typeface="Helvetica" pitchFamily="2" charset="0"/>
            </a:endParaRPr>
          </a:p>
          <a:p>
            <a:r>
              <a:rPr lang="en-GB" dirty="0">
                <a:latin typeface="Helvetica" pitchFamily="2" charset="0"/>
              </a:rPr>
              <a:t>are dependant on the selected study. </a:t>
            </a:r>
          </a:p>
        </p:txBody>
      </p:sp>
      <p:sp>
        <p:nvSpPr>
          <p:cNvPr id="3" name="TextBox 2">
            <a:extLst>
              <a:ext uri="{FF2B5EF4-FFF2-40B4-BE49-F238E27FC236}">
                <a16:creationId xmlns:a16="http://schemas.microsoft.com/office/drawing/2014/main" id="{9CBBA22F-DD6D-DCC8-18F0-59B0AC4E8618}"/>
              </a:ext>
            </a:extLst>
          </p:cNvPr>
          <p:cNvSpPr txBox="1"/>
          <p:nvPr/>
        </p:nvSpPr>
        <p:spPr>
          <a:xfrm>
            <a:off x="283264" y="6066817"/>
            <a:ext cx="5927036" cy="246221"/>
          </a:xfrm>
          <a:prstGeom prst="rect">
            <a:avLst/>
          </a:prstGeom>
          <a:noFill/>
          <a:ln>
            <a:solidFill>
              <a:srgbClr val="7E7979"/>
            </a:solidFill>
          </a:ln>
        </p:spPr>
        <p:txBody>
          <a:bodyPr wrap="square">
            <a:spAutoFit/>
          </a:bodyPr>
          <a:lstStyle/>
          <a:p>
            <a:pPr algn="ctr"/>
            <a:r>
              <a:rPr lang="en-GB" sz="1000" dirty="0">
                <a:solidFill>
                  <a:schemeClr val="bg2">
                    <a:lumMod val="50000"/>
                  </a:schemeClr>
                </a:solidFill>
                <a:latin typeface="Helvetica" pitchFamily="2" charset="0"/>
              </a:rPr>
              <a:t>Screen recording of the app</a:t>
            </a:r>
          </a:p>
        </p:txBody>
      </p:sp>
      <p:pic>
        <p:nvPicPr>
          <p:cNvPr id="8" name="Picture 7">
            <a:extLst>
              <a:ext uri="{FF2B5EF4-FFF2-40B4-BE49-F238E27FC236}">
                <a16:creationId xmlns:a16="http://schemas.microsoft.com/office/drawing/2014/main" id="{4FC994D4-F7D3-414D-75DB-15413738B374}"/>
              </a:ext>
            </a:extLst>
          </p:cNvPr>
          <p:cNvPicPr>
            <a:picLocks noChangeAspect="1"/>
          </p:cNvPicPr>
          <p:nvPr/>
        </p:nvPicPr>
        <p:blipFill>
          <a:blip r:embed="rId2"/>
          <a:stretch>
            <a:fillRect/>
          </a:stretch>
        </p:blipFill>
        <p:spPr>
          <a:xfrm>
            <a:off x="283263" y="1184382"/>
            <a:ext cx="5927037" cy="4733398"/>
          </a:xfrm>
          <a:prstGeom prst="rect">
            <a:avLst/>
          </a:prstGeom>
        </p:spPr>
      </p:pic>
    </p:spTree>
    <p:extLst>
      <p:ext uri="{BB962C8B-B14F-4D97-AF65-F5344CB8AC3E}">
        <p14:creationId xmlns:p14="http://schemas.microsoft.com/office/powerpoint/2010/main" val="3547628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3816</TotalTime>
  <Words>3008</Words>
  <Application>Microsoft Macintosh PowerPoint</Application>
  <PresentationFormat>Widescreen</PresentationFormat>
  <Paragraphs>512</Paragraphs>
  <Slides>28</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Courier New</vt:lpstr>
      <vt:lpstr>Helvetica</vt:lpstr>
      <vt:lpstr>Helvetica Light</vt:lpstr>
      <vt:lpstr>Menlo</vt:lpstr>
      <vt:lpstr>Wingdings</vt:lpstr>
      <vt:lpstr>Office Theme</vt:lpstr>
      <vt:lpstr>Lab presentation  - SingleCellViz, a R Shiny App</vt:lpstr>
      <vt:lpstr>Current use of scRNA-seq datasets at the lab</vt:lpstr>
      <vt:lpstr>Online single cell visualizer/explorer</vt:lpstr>
      <vt:lpstr>Aim of the app</vt:lpstr>
      <vt:lpstr>What is Rshiny?</vt:lpstr>
      <vt:lpstr>How does Shiny work?</vt:lpstr>
      <vt:lpstr>Structure of the App</vt:lpstr>
      <vt:lpstr>General information tab</vt:lpstr>
      <vt:lpstr>Explore tab - DimPlot</vt:lpstr>
      <vt:lpstr>Explore tab - VlnPlot</vt:lpstr>
      <vt:lpstr>Explore tab - DotPlot</vt:lpstr>
      <vt:lpstr>Markers tab </vt:lpstr>
      <vt:lpstr>Differential expression tab</vt:lpstr>
      <vt:lpstr>Download a dataset</vt:lpstr>
      <vt:lpstr>Deployment to a local server</vt:lpstr>
      <vt:lpstr>Cache</vt:lpstr>
      <vt:lpstr>Server limitations</vt:lpstr>
      <vt:lpstr>Structure of the database</vt:lpstr>
      <vt:lpstr>TileDB-SOMA </vt:lpstr>
      <vt:lpstr>Add a dataset to the database</vt:lpstr>
      <vt:lpstr>Version control with git</vt:lpstr>
      <vt:lpstr>renv</vt:lpstr>
      <vt:lpstr>Unit testing</vt:lpstr>
      <vt:lpstr>Conclusion, limitations and perspectives</vt:lpstr>
      <vt:lpstr>Thank you </vt:lpstr>
      <vt:lpstr>Suppl: golem</vt:lpstr>
      <vt:lpstr>Suppl: Shiny best practices</vt:lpstr>
      <vt:lpstr>Suppl: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447</cp:revision>
  <dcterms:created xsi:type="dcterms:W3CDTF">2024-02-29T08:11:17Z</dcterms:created>
  <dcterms:modified xsi:type="dcterms:W3CDTF">2024-05-17T09:55:26Z</dcterms:modified>
</cp:coreProperties>
</file>